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7" r:id="rId3"/>
    <p:sldId id="393" r:id="rId4"/>
    <p:sldId id="263" r:id="rId5"/>
    <p:sldId id="375" r:id="rId6"/>
    <p:sldId id="304" r:id="rId7"/>
    <p:sldId id="345" r:id="rId8"/>
    <p:sldId id="346" r:id="rId9"/>
    <p:sldId id="394" r:id="rId10"/>
    <p:sldId id="350" r:id="rId11"/>
    <p:sldId id="305" r:id="rId12"/>
    <p:sldId id="351" r:id="rId13"/>
    <p:sldId id="310" r:id="rId14"/>
    <p:sldId id="334" r:id="rId15"/>
    <p:sldId id="382" r:id="rId16"/>
    <p:sldId id="387" r:id="rId17"/>
    <p:sldId id="383" r:id="rId18"/>
    <p:sldId id="385" r:id="rId19"/>
    <p:sldId id="384" r:id="rId20"/>
    <p:sldId id="395" r:id="rId21"/>
    <p:sldId id="352" r:id="rId22"/>
    <p:sldId id="327" r:id="rId23"/>
    <p:sldId id="353" r:id="rId24"/>
    <p:sldId id="277" r:id="rId25"/>
    <p:sldId id="322" r:id="rId26"/>
    <p:sldId id="402" r:id="rId27"/>
    <p:sldId id="403" r:id="rId28"/>
    <p:sldId id="364" r:id="rId29"/>
    <p:sldId id="270" r:id="rId30"/>
    <p:sldId id="333" r:id="rId31"/>
    <p:sldId id="332" r:id="rId32"/>
    <p:sldId id="339" r:id="rId33"/>
    <p:sldId id="354" r:id="rId34"/>
    <p:sldId id="355" r:id="rId35"/>
    <p:sldId id="377" r:id="rId36"/>
    <p:sldId id="326" r:id="rId37"/>
    <p:sldId id="378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5" r:id="rId46"/>
    <p:sldId id="380" r:id="rId47"/>
    <p:sldId id="366" r:id="rId48"/>
    <p:sldId id="347" r:id="rId49"/>
    <p:sldId id="401" r:id="rId50"/>
    <p:sldId id="348" r:id="rId51"/>
    <p:sldId id="373" r:id="rId52"/>
    <p:sldId id="370" r:id="rId53"/>
    <p:sldId id="399" r:id="rId54"/>
    <p:sldId id="398" r:id="rId55"/>
    <p:sldId id="344" r:id="rId56"/>
    <p:sldId id="376" r:id="rId57"/>
    <p:sldId id="381" r:id="rId58"/>
    <p:sldId id="397" r:id="rId59"/>
    <p:sldId id="369" r:id="rId60"/>
    <p:sldId id="367" r:id="rId61"/>
    <p:sldId id="368" r:id="rId62"/>
    <p:sldId id="363" r:id="rId63"/>
    <p:sldId id="374" r:id="rId64"/>
    <p:sldId id="379" r:id="rId65"/>
    <p:sldId id="392" r:id="rId66"/>
    <p:sldId id="388" r:id="rId67"/>
    <p:sldId id="400" r:id="rId68"/>
    <p:sldId id="259" r:id="rId69"/>
  </p:sldIdLst>
  <p:sldSz cx="12192000" cy="6858000"/>
  <p:notesSz cx="6858000" cy="9144000"/>
  <p:embeddedFontLst>
    <p:embeddedFont>
      <p:font typeface="나눔고딕 ExtraBold" panose="020B0600000101010101" charset="-127"/>
      <p:bold r:id="rId72"/>
    </p:embeddedFont>
    <p:embeddedFont>
      <p:font typeface="Abadi" panose="020B0604020104020204" pitchFamily="34" charset="0"/>
      <p:regular r:id="rId73"/>
    </p:embeddedFont>
    <p:embeddedFont>
      <p:font typeface="나눔고딕" pitchFamily="2" charset="-127"/>
      <p:regular r:id="rId74"/>
      <p:bold r:id="rId75"/>
    </p:embeddedFont>
    <p:embeddedFont>
      <p:font typeface="맑은 고딕" panose="020B0503020000020004" pitchFamily="50" charset="-127"/>
      <p:regular r:id="rId76"/>
      <p:bold r:id="rId7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6DA"/>
    <a:srgbClr val="E2D0D6"/>
    <a:srgbClr val="DCD5DD"/>
    <a:srgbClr val="740000"/>
    <a:srgbClr val="FF9B9B"/>
    <a:srgbClr val="112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1" autoAdjust="0"/>
    <p:restoredTop sz="94684"/>
  </p:normalViewPr>
  <p:slideViewPr>
    <p:cSldViewPr snapToGrid="0">
      <p:cViewPr varScale="1">
        <p:scale>
          <a:sx n="81" d="100"/>
          <a:sy n="81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37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E87EDCF-FF9D-846E-740B-46DEDCEC84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2FD714-1420-5993-F236-1DF49DF361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D37EE-1164-4B32-83C5-DFCFDFC897B8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973A76-5F36-8923-7D4A-961C4DA2F4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5F3D56-56A6-DDFF-8F8E-5522619A2F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F8234-1622-4E22-9B16-5550FBBC8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255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5FE4BC1-825F-D829-E599-EDC761EE1A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2044CE-A80D-4081-393A-A15AF74D015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0CF9AF3-1315-4A11-BF9F-9F4ED556714C}" type="datetimeFigureOut">
              <a:rPr lang="ko-KR" altLang="en-US"/>
              <a:pPr>
                <a:defRPr/>
              </a:pPr>
              <a:t>2024-04-26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7C286024-1BE0-4170-4401-8F0468B4BA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F55A8D3A-D1B9-61B7-D652-2E7D2CCA3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E3CD90-995A-7A9D-CC3D-2A8DCFF5AA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42740C-D49F-301C-9CD6-043BDCAB4D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8CF6FA2-4469-41FE-B0C5-C5E05BA69EB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달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일자</a:t>
            </a:r>
            <a:r>
              <a:rPr lang="en-US" altLang="ko-KR" dirty="0"/>
              <a:t>, </a:t>
            </a:r>
            <a:r>
              <a:rPr lang="ko-KR" altLang="en-US" dirty="0"/>
              <a:t>월별로 구한 일자</a:t>
            </a:r>
            <a:r>
              <a:rPr lang="en-US" altLang="ko-KR" dirty="0"/>
              <a:t>, </a:t>
            </a:r>
            <a:r>
              <a:rPr lang="ko-KR" altLang="en-US" dirty="0" err="1"/>
              <a:t>잠실역</a:t>
            </a:r>
            <a:r>
              <a:rPr lang="en-US" altLang="ko-KR" dirty="0"/>
              <a:t>, folium, </a:t>
            </a:r>
            <a:r>
              <a:rPr lang="ko-KR" altLang="en-US" dirty="0"/>
              <a:t>노선별로 구한 역</a:t>
            </a:r>
            <a:r>
              <a:rPr lang="en-US" altLang="ko-KR" dirty="0"/>
              <a:t>&amp;</a:t>
            </a:r>
            <a:r>
              <a:rPr lang="ko-KR" altLang="en-US" dirty="0" err="1"/>
              <a:t>요일별</a:t>
            </a:r>
            <a:r>
              <a:rPr lang="en-US" altLang="ko-KR" dirty="0"/>
              <a:t>, 1</a:t>
            </a:r>
            <a:r>
              <a:rPr lang="ko-KR" altLang="en-US" dirty="0"/>
              <a:t>호선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CF6FA2-4469-41FE-B0C5-C5E05BA69EBA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47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EE7944B7-6F68-F427-E99D-316D88094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9D0C01E3-9B90-3489-AD09-C5D9D69E8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28ECA72B-4BF7-577C-5671-8DC22718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B97B68-65AB-48AC-B8D5-6C16D9B3AD94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EE7944B7-6F68-F427-E99D-316D88094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9D0C01E3-9B90-3489-AD09-C5D9D69E8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28ECA72B-4BF7-577C-5671-8DC22718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B97B68-65AB-48AC-B8D5-6C16D9B3AD94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045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CF6FA2-4469-41FE-B0C5-C5E05BA69EBA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1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EE7944B7-6F68-F427-E99D-316D88094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9D0C01E3-9B90-3489-AD09-C5D9D69E8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28ECA72B-4BF7-577C-5671-8DC22718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B97B68-65AB-48AC-B8D5-6C16D9B3AD94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79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EE7944B7-6F68-F427-E99D-316D88094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9D0C01E3-9B90-3489-AD09-C5D9D69E8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28ECA72B-4BF7-577C-5671-8DC22718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B97B68-65AB-48AC-B8D5-6C16D9B3AD94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2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CF6FA2-4469-41FE-B0C5-C5E05BA69EBA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079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CF6FA2-4469-41FE-B0C5-C5E05BA69EBA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5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F4E2C1-981D-B9BD-1830-124BCEFE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0A6073-8207-4903-822A-6CF34F33E699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96BFF-4352-9E88-2495-B0F0A41C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11125B1-BC06-BC35-5229-AF5DE40C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95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12AE1-4671-6960-7CDE-8CAF8D33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52D85-FC16-4E19-A599-F5FD6D217491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413E8-D1EB-D29C-7E55-E7F3D025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8A24B12-A668-7914-C877-1D01BF8D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94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FBCE9A-9D5D-4FB2-01A2-97C576715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2CB29-59BD-4E64-9D43-372A321BCAA6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FA1E-0A4C-D32A-4830-1AB68AE6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9234E49-D870-3A2C-813D-E019EE07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54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A2F5C0-3587-71B7-40AC-ACFA5BAF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A31657-4919-4938-AB98-3DFEE27F367B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7F4F4-DFEF-3663-8ACF-3E5BACB9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113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AEA89-1B40-6756-49D5-03F71D71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48635-227A-4031-94B2-EA2844B44E32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C1E63C-CE17-2182-42FD-9B04E457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CFAB350-5BFF-C204-510A-63269E3C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4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24EC6B7D-C92C-8447-28AA-39196F497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A3493-5908-4A48-BE34-40C947447114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F499B797-A439-A887-FC49-AF300C7D5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8F8DD135-5070-DABB-2572-F045A6D9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26DF2306-1F4B-FE57-FDDA-4AC0EFDC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C8E1E-662D-4799-A1B0-077491E3529D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3EF60D3E-7321-23D3-8F6A-A381D0B85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D8BA1AAC-8FC6-BEEC-85B8-E75D35A4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87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FDEA2BAD-9C66-FF89-00DF-0E5C35D5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46BB2-B1D9-4AE7-B095-0AD6A59537C5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A54AE7E7-17DC-A464-E75B-46117201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E68AB4-0B42-BEDC-F06C-11811BB9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51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00153381-E17D-A5E5-6C96-5C92D7AEA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9048C-60D2-49A8-88DA-0EE031D6D32A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3200F8E5-20C7-252D-52E4-B2E21F9C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97010B6-1DCB-9A91-8112-02360233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34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18CA0AF-E5B6-5EB8-DF7B-772ABEE73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D2FEA-9728-482B-AAFF-83677A18342F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856EF22-D7BF-2A8D-AA7B-59220D23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F364D842-E9DB-D5DD-6DB7-8C7A83E7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35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0A097F03-4B38-1576-BB3A-E2352EF9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89424-FD5B-4045-AA2D-1906C79B6F1B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529B47A-0E62-50ED-4D24-C6EC3D6F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E142E43C-6C66-45AB-5776-FB3F7C91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12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0B9DE1C6-4E5D-B930-678C-F2CFA7EEEB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68132838-5E83-B0F9-DD49-2B49AF2C2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6D512-B064-EB79-7D2F-D74427FA0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47EAAF4-7484-4B7A-B21C-07101D3E42AC}" type="datetime1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83C22-FD98-7FB9-C0A0-C0590DCB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692AC707-E5D3-3312-6EBF-0FE45FEB4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lvl1pPr>
              <a:defRPr sz="1500" b="1" smtClean="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fld id="{20B9CE7F-1B64-481A-9CD1-708012A0C454}" type="slidenum">
              <a:rPr lang="ko-KR" altLang="en-US" smtClean="0"/>
              <a:pPr algn="ctr">
                <a:defRPr/>
              </a:pPr>
              <a:t>‹#›</a:t>
            </a:fld>
            <a:r>
              <a:rPr lang="en-US" altLang="ko-KR" dirty="0"/>
              <a:t>/51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0431672.1959.992696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map.naver.com/p/search/%EC%86%A1%ED%8C%8C%EA%B5%AC/address/14149366.179891,4511075.1422234,%EC%84%9C%EC%9A%B8%ED%8A%B9%EB%B3%84%EC%8B%9C%20%EC%86%A1%ED%8C%8C%EA%B5%AC,jibun?isCorrectAnswer=true&amp;c=12.00,0,0,0,dgh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terms.naver.com/entry.naver?docId=1827184&amp;cid=42154&amp;categoryId=42154" TargetMode="External"/><Relationship Id="rId12" Type="http://schemas.openxmlformats.org/officeDocument/2006/relationships/hyperlink" Target="https://www.mk.co.kr/news/business/884550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80/00431672.1959.9926960" TargetMode="External"/><Relationship Id="rId11" Type="http://schemas.openxmlformats.org/officeDocument/2006/relationships/hyperlink" Target="https://www.hani.co.kr/arti/society/society_general/1101881.html" TargetMode="External"/><Relationship Id="rId5" Type="http://schemas.openxmlformats.org/officeDocument/2006/relationships/hyperlink" Target="https://data.kma.go.kr/data/grnd/selectAsosRltmList.do?pgmNo=36" TargetMode="External"/><Relationship Id="rId10" Type="http://schemas.openxmlformats.org/officeDocument/2006/relationships/hyperlink" Target="http://data.seoul.go.kr/dataList/OA-22182/S/1/datasetView.do" TargetMode="External"/><Relationship Id="rId4" Type="http://schemas.openxmlformats.org/officeDocument/2006/relationships/hyperlink" Target="https://www.donga.com/news/article/all/20190122/93808646/2" TargetMode="External"/><Relationship Id="rId9" Type="http://schemas.openxmlformats.org/officeDocument/2006/relationships/hyperlink" Target="http://data.seoul.go.kr/dataList/OA-12921/F/1/datasetView.do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75BA2-4101-D247-E43B-24761123A57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1950" y="2062163"/>
            <a:ext cx="5429250" cy="2387600"/>
          </a:xfrm>
        </p:spPr>
        <p:txBody>
          <a:bodyPr/>
          <a:lstStyle/>
          <a:p>
            <a:pPr algn="just" eaLnBrk="1" hangingPunct="1"/>
            <a:r>
              <a:rPr lang="ko-KR" altLang="en-US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지하철 이용승객</a:t>
            </a:r>
            <a:r>
              <a:rPr lang="en-US" altLang="ko-KR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0319EE-B5AE-0A26-E8FA-0AF15C91FE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196263" y="4339798"/>
            <a:ext cx="3633787" cy="2151490"/>
          </a:xfrm>
        </p:spPr>
        <p:txBody>
          <a:bodyPr/>
          <a:lstStyle/>
          <a:p>
            <a:pPr algn="r" eaLnBrk="1" hangingPunct="1"/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2024.04.26.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 eaLnBrk="1" hangingPunct="1"/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BETAGO</a:t>
            </a:r>
          </a:p>
          <a:p>
            <a:pPr algn="r" eaLnBrk="1" hangingPunct="1"/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 eaLnBrk="1" hangingPunct="1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이창민 </a:t>
            </a:r>
            <a:r>
              <a:rPr lang="ko-KR" altLang="en-US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맹의현</a:t>
            </a:r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이예니</a:t>
            </a:r>
            <a:endParaRPr lang="en-US" altLang="ko-KR" sz="2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 eaLnBrk="1" hangingPunct="1"/>
            <a:r>
              <a:rPr lang="ko-KR" altLang="en-US" sz="2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이준석 진영인 </a:t>
            </a:r>
            <a:r>
              <a:rPr lang="ko-KR" altLang="en-US" sz="2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황유성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94674E-BF2F-9618-AB03-DA40BD3F9486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B84F2B-3FA0-797F-B6A7-60B75495351F}"/>
              </a:ext>
            </a:extLst>
          </p:cNvPr>
          <p:cNvCxnSpPr>
            <a:cxnSpLocks/>
          </p:cNvCxnSpPr>
          <p:nvPr/>
        </p:nvCxnSpPr>
        <p:spPr>
          <a:xfrm>
            <a:off x="-238125" y="6503988"/>
            <a:ext cx="84343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D05684-3DD1-0135-49E9-E73A0083CF7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AI+X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기초 선도 인재 양성 프로젝트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D57B39-97FF-7D55-18BC-7EA106E76C8C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C288FF-D266-650D-D365-7B34F992D2A9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1. 2019.01~06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중에 언제 지하철을 가장 많이 이용했을까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?(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4FF82-A093-582F-FAAA-68CC9B901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4213" y="107950"/>
            <a:ext cx="14811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</a:p>
        </p:txBody>
      </p:sp>
      <p:pic>
        <p:nvPicPr>
          <p:cNvPr id="13324" name="그래픽 23" descr="기차 단색으로 채워진">
            <a:extLst>
              <a:ext uri="{FF2B5EF4-FFF2-40B4-BE49-F238E27FC236}">
                <a16:creationId xmlns:a16="http://schemas.microsoft.com/office/drawing/2014/main" id="{826C603B-3593-4951-1FB2-BD573892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CABA705-FA12-0E4C-AB6F-85CDF6C29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62" y="2162279"/>
            <a:ext cx="11292475" cy="253344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F29C8BD-3480-DA8F-1064-B6198940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10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16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6D57B39-97FF-7D55-18BC-7EA106E76C8C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C288FF-D266-650D-D365-7B34F992D2A9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1. 2019.01~06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중에 언제 지하철을 가장 많이 이용했을까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?(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4FF82-A093-582F-FAAA-68CC9B901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4213" y="107950"/>
            <a:ext cx="14811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</a:p>
        </p:txBody>
      </p:sp>
      <p:pic>
        <p:nvPicPr>
          <p:cNvPr id="13324" name="그래픽 23" descr="기차 단색으로 채워진">
            <a:extLst>
              <a:ext uri="{FF2B5EF4-FFF2-40B4-BE49-F238E27FC236}">
                <a16:creationId xmlns:a16="http://schemas.microsoft.com/office/drawing/2014/main" id="{826C603B-3593-4951-1FB2-BD573892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EDC552-1CA9-58D1-20AD-455E0513D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50" y="1244600"/>
            <a:ext cx="6202018" cy="5179005"/>
          </a:xfrm>
          <a:prstGeom prst="rect">
            <a:avLst/>
          </a:prstGeom>
        </p:spPr>
      </p:pic>
      <p:sp>
        <p:nvSpPr>
          <p:cNvPr id="32" name="슬라이드 번호 개체 틀 9">
            <a:extLst>
              <a:ext uri="{FF2B5EF4-FFF2-40B4-BE49-F238E27FC236}">
                <a16:creationId xmlns:a16="http://schemas.microsoft.com/office/drawing/2014/main" id="{FDE30DD4-1E6D-C706-76F9-65CB8C60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11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30E275-CAC1-E034-AC26-6ACBF1D04B88}"/>
              </a:ext>
            </a:extLst>
          </p:cNvPr>
          <p:cNvSpPr/>
          <p:nvPr/>
        </p:nvSpPr>
        <p:spPr>
          <a:xfrm rot="5400000">
            <a:off x="4925293" y="-464093"/>
            <a:ext cx="704131" cy="6202017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0248E-F4AC-37FA-7ECD-A5BC2AED5ECE}"/>
              </a:ext>
            </a:extLst>
          </p:cNvPr>
          <p:cNvSpPr txBox="1"/>
          <p:nvPr/>
        </p:nvSpPr>
        <p:spPr>
          <a:xfrm>
            <a:off x="8538625" y="2359916"/>
            <a:ext cx="3043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rgbClr val="FF0000"/>
                </a:solidFill>
              </a:rPr>
              <a:t>약 </a:t>
            </a:r>
            <a:r>
              <a:rPr kumimoji="1" lang="en-US" altLang="ko-KR" sz="3000" b="1" dirty="0">
                <a:solidFill>
                  <a:srgbClr val="FF0000"/>
                </a:solidFill>
              </a:rPr>
              <a:t>1842</a:t>
            </a:r>
            <a:r>
              <a:rPr kumimoji="1" lang="ko-KR" altLang="en-US" sz="3000" b="1" dirty="0">
                <a:solidFill>
                  <a:srgbClr val="FF0000"/>
                </a:solidFill>
              </a:rPr>
              <a:t>만명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8CA1FFF-D0EE-64E6-AC46-9AEEA51E5F73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B6543-112B-BD6E-44E6-5A2D090AAFD4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2. 1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중에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지하철 승객수가 많다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462" name="그래픽 9" descr="기차 단색으로 채워진">
            <a:extLst>
              <a:ext uri="{FF2B5EF4-FFF2-40B4-BE49-F238E27FC236}">
                <a16:creationId xmlns:a16="http://schemas.microsoft.com/office/drawing/2014/main" id="{CAF5E337-29E5-D059-45DC-AEE41C46B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9A870E-48D9-5549-1D60-D35438250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8588" y="107950"/>
            <a:ext cx="779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  <p:sp>
        <p:nvSpPr>
          <p:cNvPr id="16" name="슬라이드 번호 개체 틀 9">
            <a:extLst>
              <a:ext uri="{FF2B5EF4-FFF2-40B4-BE49-F238E27FC236}">
                <a16:creationId xmlns:a16="http://schemas.microsoft.com/office/drawing/2014/main" id="{262C8688-6C0A-D811-14E7-6606E1A1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12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565034-09A6-C4D9-6CC8-FA7378AF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41" y="3084657"/>
            <a:ext cx="11194322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1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8CA1FFF-D0EE-64E6-AC46-9AEEA51E5F73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B6543-112B-BD6E-44E6-5A2D090AAFD4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2. 1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중에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지하철 승객수가 많다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462" name="그래픽 9" descr="기차 단색으로 채워진">
            <a:extLst>
              <a:ext uri="{FF2B5EF4-FFF2-40B4-BE49-F238E27FC236}">
                <a16:creationId xmlns:a16="http://schemas.microsoft.com/office/drawing/2014/main" id="{CAF5E337-29E5-D059-45DC-AEE41C46B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9A870E-48D9-5549-1D60-D35438250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8588" y="107950"/>
            <a:ext cx="779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1A93A1-704D-8649-110C-9798A3B4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3184525"/>
            <a:ext cx="37306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FCCB3A-B9CF-5491-F38D-81BC3DC21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750" y="2097088"/>
            <a:ext cx="348297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5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ko-KR" altLang="en-US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승하차총승객수가</a:t>
            </a:r>
            <a:endParaRPr lang="en-US" altLang="ko-KR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5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ko-KR" altLang="en-US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승하차총승객수보다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EC87442-5073-A72E-A0CC-F0004D2A51A8}"/>
              </a:ext>
            </a:extLst>
          </p:cNvPr>
          <p:cNvSpPr/>
          <p:nvPr/>
        </p:nvSpPr>
        <p:spPr>
          <a:xfrm rot="16200000">
            <a:off x="11302207" y="4118769"/>
            <a:ext cx="731837" cy="3524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35E7425-480E-6DC9-3AF7-67CD6F7AA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1143000"/>
            <a:ext cx="7540396" cy="5578475"/>
          </a:xfrm>
          <a:prstGeom prst="rect">
            <a:avLst/>
          </a:prstGeom>
        </p:spPr>
      </p:pic>
      <p:sp>
        <p:nvSpPr>
          <p:cNvPr id="23" name="슬라이드 번호 개체 틀 9">
            <a:extLst>
              <a:ext uri="{FF2B5EF4-FFF2-40B4-BE49-F238E27FC236}">
                <a16:creationId xmlns:a16="http://schemas.microsoft.com/office/drawing/2014/main" id="{21C750E5-F7E5-42AD-2B21-A0559F4F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13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6CB7E37-1724-D34D-B9D5-E2CD7A19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143000"/>
            <a:ext cx="7540396" cy="5578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967DDA-9523-5C85-BC37-A81D2E80F882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E44501-3717-C2B2-2ADC-4C4A690B64A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2. 1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중에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지하철 승객수가 많다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510" name="그래픽 9" descr="기차 단색으로 채워진">
            <a:extLst>
              <a:ext uri="{FF2B5EF4-FFF2-40B4-BE49-F238E27FC236}">
                <a16:creationId xmlns:a16="http://schemas.microsoft.com/office/drawing/2014/main" id="{D0D8833D-FF99-BAB3-4512-BD3D2246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A4A48-6E33-1DBC-359D-E20008AB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8588" y="107950"/>
            <a:ext cx="779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  <p:pic>
        <p:nvPicPr>
          <p:cNvPr id="21515" name="그림 3">
            <a:extLst>
              <a:ext uri="{FF2B5EF4-FFF2-40B4-BE49-F238E27FC236}">
                <a16:creationId xmlns:a16="http://schemas.microsoft.com/office/drawing/2014/main" id="{4E2DD901-DF1D-417F-CB1F-297CE702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22" b="37222"/>
          <a:stretch>
            <a:fillRect/>
          </a:stretch>
        </p:blipFill>
        <p:spPr bwMode="auto">
          <a:xfrm>
            <a:off x="6931025" y="4318000"/>
            <a:ext cx="5129213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그림 10">
            <a:extLst>
              <a:ext uri="{FF2B5EF4-FFF2-40B4-BE49-F238E27FC236}">
                <a16:creationId xmlns:a16="http://schemas.microsoft.com/office/drawing/2014/main" id="{8AF32610-264D-71AD-72F1-E7A2B36B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838200"/>
            <a:ext cx="4002088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78E12FC-3C3B-6BE4-7394-FC511319EAB0}"/>
              </a:ext>
            </a:extLst>
          </p:cNvPr>
          <p:cNvSpPr/>
          <p:nvPr/>
        </p:nvSpPr>
        <p:spPr>
          <a:xfrm>
            <a:off x="10206038" y="3333750"/>
            <a:ext cx="604837" cy="604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1E24F6-12E9-7849-A704-6F8D729C3682}"/>
              </a:ext>
            </a:extLst>
          </p:cNvPr>
          <p:cNvSpPr/>
          <p:nvPr/>
        </p:nvSpPr>
        <p:spPr>
          <a:xfrm>
            <a:off x="11252200" y="446722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889B2D-3602-CFC1-9C54-B878F61363E8}"/>
              </a:ext>
            </a:extLst>
          </p:cNvPr>
          <p:cNvSpPr/>
          <p:nvPr/>
        </p:nvSpPr>
        <p:spPr>
          <a:xfrm>
            <a:off x="6988175" y="5826125"/>
            <a:ext cx="4552950" cy="714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886BE084-CEF9-65A6-01D6-82E8215F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14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967DDA-9523-5C85-BC37-A81D2E80F882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E44501-3717-C2B2-2ADC-4C4A690B64A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2. 1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~6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중에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월에 지하철 승객수가 많다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 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기준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승하차총승객수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1510" name="그래픽 9" descr="기차 단색으로 채워진">
            <a:extLst>
              <a:ext uri="{FF2B5EF4-FFF2-40B4-BE49-F238E27FC236}">
                <a16:creationId xmlns:a16="http://schemas.microsoft.com/office/drawing/2014/main" id="{D0D8833D-FF99-BAB3-4512-BD3D2246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A4A48-6E33-1DBC-359D-E20008AB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8588" y="107950"/>
            <a:ext cx="779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5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</a:p>
        </p:txBody>
      </p: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886BE084-CEF9-65A6-01D6-82E8215F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EEEF63-BBDD-EC87-D51C-36D9C4EF6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143000"/>
            <a:ext cx="7540396" cy="5578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FB4A1-5A49-D2FD-9D75-12C9E5442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0151" y="2149084"/>
            <a:ext cx="382989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~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2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6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&lt;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3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~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5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날씨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가 좋아질 시기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?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5A2B54-B2E3-953F-1940-68DC7A9F4B74}"/>
              </a:ext>
            </a:extLst>
          </p:cNvPr>
          <p:cNvCxnSpPr>
            <a:cxnSpLocks/>
          </p:cNvCxnSpPr>
          <p:nvPr/>
        </p:nvCxnSpPr>
        <p:spPr>
          <a:xfrm>
            <a:off x="9935097" y="3694252"/>
            <a:ext cx="0" cy="7635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4076C1-75DB-14CF-E09D-BCA28541A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9918" y="4785561"/>
            <a:ext cx="365035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불쾌지수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연관되어 있지 않을까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?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0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967DDA-9523-5C85-BC37-A81D2E80F882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E44501-3717-C2B2-2ADC-4C4A690B64A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2-1. 1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~6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중에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월에 지하철 승객수가 많다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 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기준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승하차총승객수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1510" name="그래픽 9" descr="기차 단색으로 채워진">
            <a:extLst>
              <a:ext uri="{FF2B5EF4-FFF2-40B4-BE49-F238E27FC236}">
                <a16:creationId xmlns:a16="http://schemas.microsoft.com/office/drawing/2014/main" id="{D0D8833D-FF99-BAB3-4512-BD3D2246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A4A48-6E33-1DBC-359D-E20008AB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8588" y="107950"/>
            <a:ext cx="779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5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</a:p>
        </p:txBody>
      </p: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886BE084-CEF9-65A6-01D6-82E8215F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CBA20-81B3-61BF-56B5-4B252BD6237B}"/>
              </a:ext>
            </a:extLst>
          </p:cNvPr>
          <p:cNvSpPr txBox="1"/>
          <p:nvPr/>
        </p:nvSpPr>
        <p:spPr>
          <a:xfrm>
            <a:off x="42862" y="269041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H0: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승하차총승객수와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불쾌지수는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관련이 없다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H1: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승하차총승객수와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불쾌지수는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관련이 있다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00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967DDA-9523-5C85-BC37-A81D2E80F882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E44501-3717-C2B2-2ADC-4C4A690B64A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2-1. 1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~6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중에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월에 지하철 승객수가 많다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 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기준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승하차총승객수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1510" name="그래픽 9" descr="기차 단색으로 채워진">
            <a:extLst>
              <a:ext uri="{FF2B5EF4-FFF2-40B4-BE49-F238E27FC236}">
                <a16:creationId xmlns:a16="http://schemas.microsoft.com/office/drawing/2014/main" id="{D0D8833D-FF99-BAB3-4512-BD3D2246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A4A48-6E33-1DBC-359D-E20008AB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8588" y="107950"/>
            <a:ext cx="779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5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</a:p>
        </p:txBody>
      </p: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886BE084-CEF9-65A6-01D6-82E8215F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504BB-1227-3A29-AC2A-4930C8422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88351"/>
            <a:ext cx="6978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1.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기온과 습도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외부 데이터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를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통해 불쾌지수를 계산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B67A5-7B51-1E17-BDC6-B136BC729877}"/>
              </a:ext>
            </a:extLst>
          </p:cNvPr>
          <p:cNvSpPr txBox="1"/>
          <p:nvPr/>
        </p:nvSpPr>
        <p:spPr>
          <a:xfrm>
            <a:off x="2885209" y="3383411"/>
            <a:ext cx="6393872" cy="567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altLang="ko-KR" sz="1100" dirty="0"/>
              <a:t>Thom, E. C. (1959). The Discomfort Index. </a:t>
            </a:r>
            <a:r>
              <a:rPr lang="en" altLang="ko-KR" sz="1100" i="1" dirty="0"/>
              <a:t>Weatherwise</a:t>
            </a:r>
            <a:r>
              <a:rPr lang="en" altLang="ko-KR" sz="1100" dirty="0"/>
              <a:t>, </a:t>
            </a:r>
            <a:r>
              <a:rPr lang="en" altLang="ko-KR" sz="1100" i="1" dirty="0"/>
              <a:t>12</a:t>
            </a:r>
            <a:r>
              <a:rPr lang="en" altLang="ko-KR" sz="1100" dirty="0"/>
              <a:t>(2), 57–61. </a:t>
            </a:r>
            <a:r>
              <a:rPr lang="en" altLang="ko-KR" sz="1100" dirty="0">
                <a:hlinkClick r:id="rId3"/>
              </a:rPr>
              <a:t>https://doi.org/10.1080/00431672.1959.9926960</a:t>
            </a:r>
            <a:endParaRPr lang="en" altLang="ko-K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480BD-05C0-6F63-E9F3-D9784CDEC712}"/>
              </a:ext>
            </a:extLst>
          </p:cNvPr>
          <p:cNvSpPr txBox="1"/>
          <p:nvPr/>
        </p:nvSpPr>
        <p:spPr>
          <a:xfrm>
            <a:off x="1916991" y="5211138"/>
            <a:ext cx="77898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불쾌지수</a:t>
            </a:r>
            <a:r>
              <a:rPr lang="en-US" altLang="ko-KR" sz="25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(</a:t>
            </a:r>
            <a:r>
              <a:rPr lang="en" altLang="ko-KR" sz="25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DI) </a:t>
            </a:r>
            <a:r>
              <a:rPr lang="en" altLang="ko-KR" sz="2500" b="1" i="0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= </a:t>
            </a:r>
            <a:r>
              <a:rPr lang="en-US" altLang="ko-KR" sz="2500" b="1" i="0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1.8x</a:t>
            </a:r>
            <a:r>
              <a:rPr lang="ko-KR" altLang="en-US" sz="2500" b="1" i="0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기온</a:t>
            </a:r>
            <a:r>
              <a:rPr lang="en-US" altLang="ko-KR" sz="2500" b="1" i="0" dirty="0"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-0.55</a:t>
            </a:r>
            <a:r>
              <a:rPr lang="en-US" altLang="ko-KR" sz="2500" b="1" dirty="0">
                <a:highlight>
                  <a:srgbClr val="FFFFFF"/>
                </a:highlight>
                <a:latin typeface="Abadi" panose="020B0604020104020204" pitchFamily="34" charset="0"/>
              </a:rPr>
              <a:t>x(1-</a:t>
            </a:r>
            <a:r>
              <a:rPr lang="ko-KR" altLang="en-US" sz="2500" b="1" dirty="0">
                <a:highlight>
                  <a:srgbClr val="FFFFFF"/>
                </a:highlight>
                <a:latin typeface="Abadi" panose="020B0604020104020204" pitchFamily="34" charset="0"/>
              </a:rPr>
              <a:t>습도</a:t>
            </a:r>
            <a:r>
              <a:rPr lang="en-US" altLang="ko-KR" sz="2500" b="1" dirty="0">
                <a:highlight>
                  <a:srgbClr val="FFFFFF"/>
                </a:highlight>
                <a:latin typeface="Abadi" panose="020B0604020104020204" pitchFamily="34" charset="0"/>
              </a:rPr>
              <a:t>)x(1.8x</a:t>
            </a:r>
            <a:r>
              <a:rPr lang="ko-KR" altLang="en-US" sz="2500" b="1" dirty="0">
                <a:highlight>
                  <a:srgbClr val="FFFFFF"/>
                </a:highlight>
                <a:latin typeface="Abadi" panose="020B0604020104020204" pitchFamily="34" charset="0"/>
              </a:rPr>
              <a:t>기온</a:t>
            </a:r>
            <a:r>
              <a:rPr lang="en-US" altLang="ko-KR" sz="2500" b="1" dirty="0">
                <a:highlight>
                  <a:srgbClr val="FFFFFF"/>
                </a:highlight>
                <a:latin typeface="Abadi" panose="020B0604020104020204" pitchFamily="34" charset="0"/>
              </a:rPr>
              <a:t>-26)+32</a:t>
            </a:r>
            <a:endParaRPr lang="ko-KR" altLang="en-US" sz="25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0F7528-D431-E705-68E5-319EC0179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09" y="1923634"/>
            <a:ext cx="5501225" cy="1511139"/>
          </a:xfrm>
          <a:prstGeom prst="rect">
            <a:avLst/>
          </a:prstGeom>
        </p:spPr>
      </p:pic>
      <p:sp>
        <p:nvSpPr>
          <p:cNvPr id="10" name="화살표: 아래쪽 1">
            <a:extLst>
              <a:ext uri="{FF2B5EF4-FFF2-40B4-BE49-F238E27FC236}">
                <a16:creationId xmlns:a16="http://schemas.microsoft.com/office/drawing/2014/main" id="{F2EE2661-1734-6616-4186-DA395820192B}"/>
              </a:ext>
            </a:extLst>
          </p:cNvPr>
          <p:cNvSpPr/>
          <p:nvPr/>
        </p:nvSpPr>
        <p:spPr>
          <a:xfrm>
            <a:off x="5571517" y="4161398"/>
            <a:ext cx="480754" cy="45832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967DDA-9523-5C85-BC37-A81D2E80F882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E44501-3717-C2B2-2ADC-4C4A690B64A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2-1. 1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~6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중에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월에 지하철 승객수가 많다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 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기준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승하차총승객수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1510" name="그래픽 9" descr="기차 단색으로 채워진">
            <a:extLst>
              <a:ext uri="{FF2B5EF4-FFF2-40B4-BE49-F238E27FC236}">
                <a16:creationId xmlns:a16="http://schemas.microsoft.com/office/drawing/2014/main" id="{D0D8833D-FF99-BAB3-4512-BD3D2246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A4A48-6E33-1DBC-359D-E20008AB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8588" y="107950"/>
            <a:ext cx="779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5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</a:p>
        </p:txBody>
      </p: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886BE084-CEF9-65A6-01D6-82E8215F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D89E77-B05E-5A3C-7C61-35FEED07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22" y="3274947"/>
            <a:ext cx="11344479" cy="1651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927037-4171-0B8E-8503-FD5542D0FCE1}"/>
              </a:ext>
            </a:extLst>
          </p:cNvPr>
          <p:cNvSpPr txBox="1"/>
          <p:nvPr/>
        </p:nvSpPr>
        <p:spPr>
          <a:xfrm>
            <a:off x="466622" y="1383021"/>
            <a:ext cx="6393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2.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지하철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승객수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데이터와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merge</a:t>
            </a:r>
            <a:endParaRPr lang="en-US" altLang="ko-KR" sz="2400" b="1" dirty="0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5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967DDA-9523-5C85-BC37-A81D2E80F882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E44501-3717-C2B2-2ADC-4C4A690B64A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2-1. 1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~6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중에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월에 지하철 승객수가 많다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 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기준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승하차총승객수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1510" name="그래픽 9" descr="기차 단색으로 채워진">
            <a:extLst>
              <a:ext uri="{FF2B5EF4-FFF2-40B4-BE49-F238E27FC236}">
                <a16:creationId xmlns:a16="http://schemas.microsoft.com/office/drawing/2014/main" id="{D0D8833D-FF99-BAB3-4512-BD3D2246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A4A48-6E33-1DBC-359D-E20008AB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8588" y="107950"/>
            <a:ext cx="779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5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</a:p>
        </p:txBody>
      </p: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886BE084-CEF9-65A6-01D6-82E8215F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4EA3B-4B7D-8E4D-E2E0-77B2C77CE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712" y="2551912"/>
            <a:ext cx="9769681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불쾌지수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와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승하차총승객수</a:t>
            </a: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상관계수</a:t>
            </a:r>
            <a:r>
              <a:rPr lang="en-US" altLang="ko-KR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0.17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즉</a:t>
            </a:r>
            <a:r>
              <a:rPr lang="en-US" altLang="ko-KR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‘very weak’</a:t>
            </a: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상관관계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</a:t>
            </a:r>
            <a:r>
              <a:rPr lang="en-US" altLang="ko-KR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p-value</a:t>
            </a: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0.019</a:t>
            </a: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0.05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40C3E-3AD7-BF1C-54B5-0195D3D066FF}"/>
              </a:ext>
            </a:extLst>
          </p:cNvPr>
          <p:cNvSpPr txBox="1"/>
          <p:nvPr/>
        </p:nvSpPr>
        <p:spPr>
          <a:xfrm>
            <a:off x="4113519" y="5281176"/>
            <a:ext cx="4075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기각하고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H0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채택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2F5DE2-DAA4-02CB-A7D2-4FD5877F9C00}"/>
              </a:ext>
            </a:extLst>
          </p:cNvPr>
          <p:cNvCxnSpPr>
            <a:cxnSpLocks/>
          </p:cNvCxnSpPr>
          <p:nvPr/>
        </p:nvCxnSpPr>
        <p:spPr>
          <a:xfrm>
            <a:off x="6151417" y="4429349"/>
            <a:ext cx="0" cy="520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BB6DB0-7269-B4A4-4CBD-E1AB08C589BA}"/>
              </a:ext>
            </a:extLst>
          </p:cNvPr>
          <p:cNvSpPr txBox="1"/>
          <p:nvPr/>
        </p:nvSpPr>
        <p:spPr>
          <a:xfrm>
            <a:off x="3514821" y="4941015"/>
            <a:ext cx="5273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H0: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승하차총승객수와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불쾌지수는 관련이 없다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FB401E-C7E9-92D7-BAF2-C1D1602F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56" y="1628669"/>
            <a:ext cx="10430088" cy="571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A2D0E2-C7EC-BE75-2290-666C91DE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91" y="2231747"/>
            <a:ext cx="10659018" cy="548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4D4B7-D494-5C06-F056-DD207F2CC52D}"/>
              </a:ext>
            </a:extLst>
          </p:cNvPr>
          <p:cNvSpPr txBox="1"/>
          <p:nvPr/>
        </p:nvSpPr>
        <p:spPr>
          <a:xfrm>
            <a:off x="6819578" y="5894318"/>
            <a:ext cx="52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참조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1400" dirty="0">
                <a:solidFill>
                  <a:prstClr val="black"/>
                </a:solidFill>
              </a:rPr>
              <a:t>Evans JD. Straightforward Statistics for the Behavioral Sciences. Brooks/Cole Publishing; Pacific Grove, Calif.: 1996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3BE14-CD3E-F82A-683B-ED837A3C5EB5}"/>
              </a:ext>
            </a:extLst>
          </p:cNvPr>
          <p:cNvSpPr txBox="1"/>
          <p:nvPr/>
        </p:nvSpPr>
        <p:spPr>
          <a:xfrm>
            <a:off x="0" y="870189"/>
            <a:ext cx="6393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통계적 검정</a:t>
            </a:r>
            <a:r>
              <a:rPr kumimoji="0" lang="ko-KR" altLang="en-US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진행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8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ABA875-DDD1-F783-4C29-C60DCD1CD049}"/>
              </a:ext>
            </a:extLst>
          </p:cNvPr>
          <p:cNvCxnSpPr>
            <a:cxnSpLocks/>
          </p:cNvCxnSpPr>
          <p:nvPr/>
        </p:nvCxnSpPr>
        <p:spPr>
          <a:xfrm>
            <a:off x="-5" y="697706"/>
            <a:ext cx="12192000" cy="0"/>
          </a:xfrm>
          <a:prstGeom prst="line">
            <a:avLst/>
          </a:prstGeom>
          <a:ln w="114300">
            <a:gradFill flip="none" rotWithShape="1">
              <a:gsLst>
                <a:gs pos="67000">
                  <a:schemeClr val="accent1">
                    <a:alpha val="0"/>
                    <a:lumMod val="19000"/>
                    <a:lumOff val="81000"/>
                  </a:schemeClr>
                </a:gs>
                <a:gs pos="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D7C21A-14E3-CC3D-2EC8-74E74945D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266" y="4093514"/>
            <a:ext cx="59229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10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148" name="그림 16" descr="교통, 기차, 대중 교통, 기차역이(가) 표시된 사진&#10;&#10;자동 생성된 설명">
            <a:extLst>
              <a:ext uri="{FF2B5EF4-FFF2-40B4-BE49-F238E27FC236}">
                <a16:creationId xmlns:a16="http://schemas.microsoft.com/office/drawing/2014/main" id="{3BCA0504-A59A-D969-05FC-1A91CB226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8"/>
          <a:stretch>
            <a:fillRect/>
          </a:stretch>
        </p:blipFill>
        <p:spPr bwMode="auto">
          <a:xfrm>
            <a:off x="0" y="5956300"/>
            <a:ext cx="121920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461C15-AC12-B87C-8796-C26D3C224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406" y="817443"/>
            <a:ext cx="3529589" cy="5001369"/>
          </a:xfrm>
          <a:prstGeom prst="rect">
            <a:avLst/>
          </a:prstGeom>
          <a:solidFill>
            <a:schemeClr val="tx1">
              <a:alpha val="5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5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</a:t>
            </a:r>
          </a:p>
          <a:p>
            <a:pPr marL="457200" indent="-457200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Executive Summary</a:t>
            </a:r>
          </a:p>
          <a:p>
            <a:pPr marL="457200" indent="-457200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Wrangling</a:t>
            </a:r>
            <a:endParaRPr lang="en-US" altLang="ko-KR" sz="20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5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BODY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해결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시행착오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가설</a:t>
            </a:r>
            <a:endParaRPr lang="en-US" altLang="ko-KR" sz="20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25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OUTRO</a:t>
            </a:r>
            <a:endParaRPr lang="en-US" altLang="ko-KR" sz="25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참고자료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DC117F-8A83-F4EA-6146-F5D12049868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967DDA-9523-5C85-BC37-A81D2E80F882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E44501-3717-C2B2-2ADC-4C4A690B64A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2-1. 1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~6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중에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월에 지하철 승객수가 많다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? 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기준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승하차총승객수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1510" name="그래픽 9" descr="기차 단색으로 채워진">
            <a:extLst>
              <a:ext uri="{FF2B5EF4-FFF2-40B4-BE49-F238E27FC236}">
                <a16:creationId xmlns:a16="http://schemas.microsoft.com/office/drawing/2014/main" id="{D0D8833D-FF99-BAB3-4512-BD3D2246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A4A48-6E33-1DBC-359D-E20008AB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8588" y="107950"/>
            <a:ext cx="7794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5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월</a:t>
            </a:r>
          </a:p>
        </p:txBody>
      </p: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886BE084-CEF9-65A6-01D6-82E8215F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D35A1-D801-C869-FA38-2BE16A667C1E}"/>
              </a:ext>
            </a:extLst>
          </p:cNvPr>
          <p:cNvSpPr txBox="1"/>
          <p:nvPr/>
        </p:nvSpPr>
        <p:spPr>
          <a:xfrm>
            <a:off x="180758" y="3228110"/>
            <a:ext cx="118304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i="1" u="none" strike="noStrike" dirty="0">
                <a:solidFill>
                  <a:srgbClr val="FF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불쾌지수</a:t>
            </a:r>
            <a:r>
              <a:rPr lang="ko-KR" altLang="en-US" sz="2500" b="1" i="1" u="none" strike="noStrike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는</a:t>
            </a:r>
            <a:r>
              <a:rPr lang="ko-KR" altLang="en-US" sz="2500" b="1" i="1" u="none" strike="noStrike" dirty="0">
                <a:solidFill>
                  <a:srgbClr val="FF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 여름철 실내의 무더위의 </a:t>
            </a:r>
            <a:r>
              <a:rPr lang="ko-KR" altLang="en-US" sz="2500" b="1" i="1" u="none" strike="noStrike" dirty="0" err="1">
                <a:solidFill>
                  <a:srgbClr val="FF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기준</a:t>
            </a:r>
            <a:r>
              <a:rPr lang="ko-KR" altLang="en-US" sz="2500" b="1" i="1" u="none" strike="noStrike" dirty="0" err="1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으로서만</a:t>
            </a:r>
            <a:r>
              <a:rPr lang="ko-KR" altLang="en-US" sz="2500" b="1" i="1" u="none" strike="noStrike" dirty="0">
                <a:solidFill>
                  <a:srgbClr val="FF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altLang="en-US" sz="2500" b="1" i="1" u="none" strike="noStrike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사용되고 있을 뿐</a:t>
            </a:r>
            <a:r>
              <a:rPr lang="en-US" altLang="ko-KR" sz="2500" b="1" i="1" u="none" strike="noStrike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</a:p>
          <a:p>
            <a:r>
              <a:rPr lang="ko-KR" altLang="en-US" sz="2500" b="1" i="1" u="none" strike="noStrike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복사나 바람 조건은 포함되어 있지 않기 때문에 </a:t>
            </a:r>
            <a:r>
              <a:rPr lang="ko-KR" altLang="en-US" sz="2500" b="1" i="1" u="none" strike="noStrike" dirty="0">
                <a:solidFill>
                  <a:srgbClr val="FF0000"/>
                </a:solidFill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그 적정한 사용에는 한계가 있다</a:t>
            </a:r>
            <a:endParaRPr kumimoji="1" lang="ko-KR" altLang="en-US" sz="2500" b="1" i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1A436-2388-8645-6BB2-74D1C1B4B765}"/>
              </a:ext>
            </a:extLst>
          </p:cNvPr>
          <p:cNvSpPr txBox="1"/>
          <p:nvPr/>
        </p:nvSpPr>
        <p:spPr>
          <a:xfrm>
            <a:off x="10678319" y="419792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기상청</a:t>
            </a:r>
            <a:r>
              <a:rPr kumimoji="1" lang="en-US" altLang="ko-KR" dirty="0"/>
              <a:t>-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90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F8BBEA-89FA-8DBA-8B37-6336EE677BB5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60AC62-81C3-E544-14C2-6234341DECF7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요일 중에서 목요일에 지하철 승객수가 많다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606" name="그래픽 6" descr="기차 단색으로 채워진">
            <a:extLst>
              <a:ext uri="{FF2B5EF4-FFF2-40B4-BE49-F238E27FC236}">
                <a16:creationId xmlns:a16="http://schemas.microsoft.com/office/drawing/2014/main" id="{3FA4661E-F5A4-F1D0-09EC-B7D3CC9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8715C-BCAE-F927-2F92-34F241C7A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금요일</a:t>
            </a:r>
          </a:p>
        </p:txBody>
      </p:sp>
      <p:sp>
        <p:nvSpPr>
          <p:cNvPr id="18" name="슬라이드 번호 개체 틀 9">
            <a:extLst>
              <a:ext uri="{FF2B5EF4-FFF2-40B4-BE49-F238E27FC236}">
                <a16:creationId xmlns:a16="http://schemas.microsoft.com/office/drawing/2014/main" id="{C08BCAAD-9A67-F841-E4F5-21002482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21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E76899-B81E-D64A-07FF-656E4A35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4" y="2786223"/>
            <a:ext cx="11087931" cy="14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5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F8BBEA-89FA-8DBA-8B37-6336EE677BB5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60AC62-81C3-E544-14C2-6234341DECF7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요일 중에서 목요일에 지하철 승객수가 많다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606" name="그래픽 6" descr="기차 단색으로 채워진">
            <a:extLst>
              <a:ext uri="{FF2B5EF4-FFF2-40B4-BE49-F238E27FC236}">
                <a16:creationId xmlns:a16="http://schemas.microsoft.com/office/drawing/2014/main" id="{3FA4661E-F5A4-F1D0-09EC-B7D3CC9C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8715C-BCAE-F927-2F92-34F241C7A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금요일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7D985-2397-B814-8F05-5C5F70A23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750" y="2097088"/>
            <a:ext cx="3890963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금요일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승하차총승객수가</a:t>
            </a:r>
            <a:endParaRPr lang="en-US" altLang="ko-KR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목요일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승하차총승객수보다</a:t>
            </a:r>
            <a:endParaRPr lang="ko-KR" altLang="en-US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35D5DBF-F640-DE8C-DA28-7951C781BAEB}"/>
              </a:ext>
            </a:extLst>
          </p:cNvPr>
          <p:cNvSpPr/>
          <p:nvPr/>
        </p:nvSpPr>
        <p:spPr>
          <a:xfrm rot="16200000">
            <a:off x="11302207" y="4118769"/>
            <a:ext cx="731837" cy="3524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767D05-2F3A-54C0-50F3-6B66641D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3657600"/>
            <a:ext cx="275272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112746B-D97F-6885-3128-19A1756A6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87" y="891498"/>
            <a:ext cx="7880350" cy="5829977"/>
          </a:xfrm>
          <a:prstGeom prst="rect">
            <a:avLst/>
          </a:prstGeom>
        </p:spPr>
      </p:pic>
      <p:sp>
        <p:nvSpPr>
          <p:cNvPr id="23" name="슬라이드 번호 개체 틀 9">
            <a:extLst>
              <a:ext uri="{FF2B5EF4-FFF2-40B4-BE49-F238E27FC236}">
                <a16:creationId xmlns:a16="http://schemas.microsoft.com/office/drawing/2014/main" id="{C3C299FC-AC23-C3C4-7E41-35A85536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22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7A77E-E7C5-9950-6A32-7D423CEECFE7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AA4967-72D2-C1F1-8795-1F8DEB15CAB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4.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연월 각각에 대해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일자별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월일별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그래프 그려볼까요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en-US" altLang="ko-KR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pointplot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749" name="그래픽 12" descr="기차 단색으로 채워진">
            <a:extLst>
              <a:ext uri="{FF2B5EF4-FFF2-40B4-BE49-F238E27FC236}">
                <a16:creationId xmlns:a16="http://schemas.microsoft.com/office/drawing/2014/main" id="{31E7FE41-19E2-6936-67D2-EDBEE55BF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슬라이드 번호 개체 틀 9">
            <a:extLst>
              <a:ext uri="{FF2B5EF4-FFF2-40B4-BE49-F238E27FC236}">
                <a16:creationId xmlns:a16="http://schemas.microsoft.com/office/drawing/2014/main" id="{16A47D1D-77BA-6D76-1621-776B3A31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23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904D59-F817-2C9F-B5E4-DE367CB1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84" y="1139008"/>
            <a:ext cx="11239654" cy="558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9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37A77E-E7C5-9950-6A32-7D423CEECFE7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AA4967-72D2-C1F1-8795-1F8DEB15CAB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4.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연월 각각에 대해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일자별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월일별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그래프 그려볼까요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en-US" altLang="ko-KR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pointplot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749" name="그래픽 12" descr="기차 단색으로 채워진">
            <a:extLst>
              <a:ext uri="{FF2B5EF4-FFF2-40B4-BE49-F238E27FC236}">
                <a16:creationId xmlns:a16="http://schemas.microsoft.com/office/drawing/2014/main" id="{31E7FE41-19E2-6936-67D2-EDBEE55BF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76329E-53A1-05EA-13EA-B789375E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9" y="908050"/>
            <a:ext cx="5990258" cy="5817982"/>
          </a:xfrm>
          <a:prstGeom prst="rect">
            <a:avLst/>
          </a:prstGeom>
        </p:spPr>
      </p:pic>
      <p:sp>
        <p:nvSpPr>
          <p:cNvPr id="18" name="슬라이드 번호 개체 틀 9">
            <a:extLst>
              <a:ext uri="{FF2B5EF4-FFF2-40B4-BE49-F238E27FC236}">
                <a16:creationId xmlns:a16="http://schemas.microsoft.com/office/drawing/2014/main" id="{8F0C1560-EE72-1BE2-00FF-C6527049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24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4FF469-6B20-323E-33DF-C993BAA40E09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A52AE-0399-8446-6C28-CEBF100D1F5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4.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연월 각각에 대해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일자별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월일별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그래프 그려볼까요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en-US" altLang="ko-KR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pointplot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799" name="그래픽 12" descr="기차 단색으로 채워진">
            <a:extLst>
              <a:ext uri="{FF2B5EF4-FFF2-40B4-BE49-F238E27FC236}">
                <a16:creationId xmlns:a16="http://schemas.microsoft.com/office/drawing/2014/main" id="{24FC6E47-68A6-F41C-F988-3E43B9F0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869E36-C5A1-815F-62CD-4618BA86F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908050"/>
            <a:ext cx="131603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 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2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D2DC9-3202-E28A-DB40-D96B76DD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909" y="1858962"/>
            <a:ext cx="3567715" cy="1807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0F453-0519-1ABF-145C-8DEB596EB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053" y="1698265"/>
            <a:ext cx="42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4CEB2-54EA-AA72-B265-519BA8F7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538" y="1672408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584D8-FA31-B8AA-B029-FCF46151B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263" y="1675838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677E5-AB50-BD5D-8A54-55A21E14E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1613925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9C954D-759E-BA64-0AD0-0AA7B953E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9376" y="244670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232CB0-E226-7AD9-F069-B23AB50AE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5509" y="3124043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E6AFE-8086-149C-EE11-00AF45997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7869" y="2364315"/>
            <a:ext cx="7874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902AF8-4807-26BB-28E9-AA414DA38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563" y="1475813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477E21F-F347-4A17-8135-ADC5FB4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9" y="908050"/>
            <a:ext cx="5990258" cy="5817982"/>
          </a:xfrm>
          <a:prstGeom prst="rect">
            <a:avLst/>
          </a:prstGeom>
        </p:spPr>
      </p:pic>
      <p:sp>
        <p:nvSpPr>
          <p:cNvPr id="54" name="순서도: 데이터 53">
            <a:extLst>
              <a:ext uri="{FF2B5EF4-FFF2-40B4-BE49-F238E27FC236}">
                <a16:creationId xmlns:a16="http://schemas.microsoft.com/office/drawing/2014/main" id="{BF9D3F56-F00B-D1FB-63C1-FF6616B67FA8}"/>
              </a:ext>
            </a:extLst>
          </p:cNvPr>
          <p:cNvSpPr/>
          <p:nvPr/>
        </p:nvSpPr>
        <p:spPr>
          <a:xfrm>
            <a:off x="2755072" y="1010478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5" name="순서도: 데이터 54">
            <a:extLst>
              <a:ext uri="{FF2B5EF4-FFF2-40B4-BE49-F238E27FC236}">
                <a16:creationId xmlns:a16="http://schemas.microsoft.com/office/drawing/2014/main" id="{3BA03493-5B60-C866-ACD3-A13F62483BB0}"/>
              </a:ext>
            </a:extLst>
          </p:cNvPr>
          <p:cNvSpPr/>
          <p:nvPr/>
        </p:nvSpPr>
        <p:spPr>
          <a:xfrm>
            <a:off x="4012372" y="997778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6" name="순서도: 데이터 55">
            <a:extLst>
              <a:ext uri="{FF2B5EF4-FFF2-40B4-BE49-F238E27FC236}">
                <a16:creationId xmlns:a16="http://schemas.microsoft.com/office/drawing/2014/main" id="{CD1332C4-0F81-5685-C624-8AD1AE921D0E}"/>
              </a:ext>
            </a:extLst>
          </p:cNvPr>
          <p:cNvSpPr/>
          <p:nvPr/>
        </p:nvSpPr>
        <p:spPr>
          <a:xfrm>
            <a:off x="5233988" y="997778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순서도: 데이터 56">
            <a:extLst>
              <a:ext uri="{FF2B5EF4-FFF2-40B4-BE49-F238E27FC236}">
                <a16:creationId xmlns:a16="http://schemas.microsoft.com/office/drawing/2014/main" id="{44E27157-4C97-0FF9-43FE-FAC5F5F2DDCF}"/>
              </a:ext>
            </a:extLst>
          </p:cNvPr>
          <p:cNvSpPr/>
          <p:nvPr/>
        </p:nvSpPr>
        <p:spPr>
          <a:xfrm>
            <a:off x="1530282" y="996191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순서도: 데이터 57">
            <a:extLst>
              <a:ext uri="{FF2B5EF4-FFF2-40B4-BE49-F238E27FC236}">
                <a16:creationId xmlns:a16="http://schemas.microsoft.com/office/drawing/2014/main" id="{2805009C-E53D-7046-3380-F6AD2177115A}"/>
              </a:ext>
            </a:extLst>
          </p:cNvPr>
          <p:cNvSpPr/>
          <p:nvPr/>
        </p:nvSpPr>
        <p:spPr>
          <a:xfrm>
            <a:off x="3798888" y="1955800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순서도: 데이터 58">
            <a:extLst>
              <a:ext uri="{FF2B5EF4-FFF2-40B4-BE49-F238E27FC236}">
                <a16:creationId xmlns:a16="http://schemas.microsoft.com/office/drawing/2014/main" id="{4609607E-C1EA-B67C-F48F-72FFEBA32C92}"/>
              </a:ext>
            </a:extLst>
          </p:cNvPr>
          <p:cNvSpPr/>
          <p:nvPr/>
        </p:nvSpPr>
        <p:spPr>
          <a:xfrm>
            <a:off x="5157788" y="196532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0" name="순서도: 데이터 59">
            <a:extLst>
              <a:ext uri="{FF2B5EF4-FFF2-40B4-BE49-F238E27FC236}">
                <a16:creationId xmlns:a16="http://schemas.microsoft.com/office/drawing/2014/main" id="{5E952DFA-898C-11C2-CF1E-D12E634E4927}"/>
              </a:ext>
            </a:extLst>
          </p:cNvPr>
          <p:cNvSpPr/>
          <p:nvPr/>
        </p:nvSpPr>
        <p:spPr>
          <a:xfrm>
            <a:off x="2242310" y="29277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1" name="순서도: 데이터 60">
            <a:extLst>
              <a:ext uri="{FF2B5EF4-FFF2-40B4-BE49-F238E27FC236}">
                <a16:creationId xmlns:a16="http://schemas.microsoft.com/office/drawing/2014/main" id="{1A67EC09-7DEB-2C8B-1020-2563645CACC0}"/>
              </a:ext>
            </a:extLst>
          </p:cNvPr>
          <p:cNvSpPr/>
          <p:nvPr/>
        </p:nvSpPr>
        <p:spPr>
          <a:xfrm>
            <a:off x="3499610" y="29277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2" name="순서도: 데이터 61">
            <a:extLst>
              <a:ext uri="{FF2B5EF4-FFF2-40B4-BE49-F238E27FC236}">
                <a16:creationId xmlns:a16="http://schemas.microsoft.com/office/drawing/2014/main" id="{43D759F9-8EB0-5911-9F06-52ABFE6194DF}"/>
              </a:ext>
            </a:extLst>
          </p:cNvPr>
          <p:cNvSpPr/>
          <p:nvPr/>
        </p:nvSpPr>
        <p:spPr>
          <a:xfrm>
            <a:off x="4682297" y="29277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3" name="순서도: 데이터 62">
            <a:extLst>
              <a:ext uri="{FF2B5EF4-FFF2-40B4-BE49-F238E27FC236}">
                <a16:creationId xmlns:a16="http://schemas.microsoft.com/office/drawing/2014/main" id="{B15F4C6C-1AEA-692A-302F-4FDD38C111E4}"/>
              </a:ext>
            </a:extLst>
          </p:cNvPr>
          <p:cNvSpPr/>
          <p:nvPr/>
        </p:nvSpPr>
        <p:spPr>
          <a:xfrm>
            <a:off x="1005647" y="2942052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2" name="순서도: 데이터 33791">
            <a:extLst>
              <a:ext uri="{FF2B5EF4-FFF2-40B4-BE49-F238E27FC236}">
                <a16:creationId xmlns:a16="http://schemas.microsoft.com/office/drawing/2014/main" id="{1FEFC1FA-DE9E-10C6-EBA0-ABD1C75D1F57}"/>
              </a:ext>
            </a:extLst>
          </p:cNvPr>
          <p:cNvSpPr/>
          <p:nvPr/>
        </p:nvSpPr>
        <p:spPr>
          <a:xfrm>
            <a:off x="2443163" y="19625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3" name="순서도: 데이터 33792">
            <a:extLst>
              <a:ext uri="{FF2B5EF4-FFF2-40B4-BE49-F238E27FC236}">
                <a16:creationId xmlns:a16="http://schemas.microsoft.com/office/drawing/2014/main" id="{48D1E436-4CA4-4748-4B31-B74D6991C96E}"/>
              </a:ext>
            </a:extLst>
          </p:cNvPr>
          <p:cNvSpPr/>
          <p:nvPr/>
        </p:nvSpPr>
        <p:spPr>
          <a:xfrm>
            <a:off x="1090613" y="1953039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6" name="순서도: 데이터 33795">
            <a:extLst>
              <a:ext uri="{FF2B5EF4-FFF2-40B4-BE49-F238E27FC236}">
                <a16:creationId xmlns:a16="http://schemas.microsoft.com/office/drawing/2014/main" id="{A7542C4C-A170-126E-C774-D5124AB5B222}"/>
              </a:ext>
            </a:extLst>
          </p:cNvPr>
          <p:cNvSpPr/>
          <p:nvPr/>
        </p:nvSpPr>
        <p:spPr>
          <a:xfrm>
            <a:off x="1747769" y="3887788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7" name="순서도: 데이터 33796">
            <a:extLst>
              <a:ext uri="{FF2B5EF4-FFF2-40B4-BE49-F238E27FC236}">
                <a16:creationId xmlns:a16="http://schemas.microsoft.com/office/drawing/2014/main" id="{ACD43F26-FBF0-3315-C9E4-E1FA0B534252}"/>
              </a:ext>
            </a:extLst>
          </p:cNvPr>
          <p:cNvSpPr/>
          <p:nvPr/>
        </p:nvSpPr>
        <p:spPr>
          <a:xfrm>
            <a:off x="3024947" y="3887788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8" name="순서도: 데이터 33797">
            <a:extLst>
              <a:ext uri="{FF2B5EF4-FFF2-40B4-BE49-F238E27FC236}">
                <a16:creationId xmlns:a16="http://schemas.microsoft.com/office/drawing/2014/main" id="{A9E0B24A-01F9-00A1-DFA3-37FCEFFF06C7}"/>
              </a:ext>
            </a:extLst>
          </p:cNvPr>
          <p:cNvSpPr/>
          <p:nvPr/>
        </p:nvSpPr>
        <p:spPr>
          <a:xfrm>
            <a:off x="4305300" y="3887788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0" name="순서도: 데이터 33799">
            <a:extLst>
              <a:ext uri="{FF2B5EF4-FFF2-40B4-BE49-F238E27FC236}">
                <a16:creationId xmlns:a16="http://schemas.microsoft.com/office/drawing/2014/main" id="{9963D3D7-A667-3BD2-8107-AD671D20D338}"/>
              </a:ext>
            </a:extLst>
          </p:cNvPr>
          <p:cNvSpPr/>
          <p:nvPr/>
        </p:nvSpPr>
        <p:spPr>
          <a:xfrm>
            <a:off x="5562600" y="38909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1" name="순서도: 데이터 33800">
            <a:extLst>
              <a:ext uri="{FF2B5EF4-FFF2-40B4-BE49-F238E27FC236}">
                <a16:creationId xmlns:a16="http://schemas.microsoft.com/office/drawing/2014/main" id="{4F1E4C62-F092-6EF7-8EF5-C3733C0A3522}"/>
              </a:ext>
            </a:extLst>
          </p:cNvPr>
          <p:cNvSpPr/>
          <p:nvPr/>
        </p:nvSpPr>
        <p:spPr>
          <a:xfrm>
            <a:off x="1351722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2" name="순서도: 데이터 33801">
            <a:extLst>
              <a:ext uri="{FF2B5EF4-FFF2-40B4-BE49-F238E27FC236}">
                <a16:creationId xmlns:a16="http://schemas.microsoft.com/office/drawing/2014/main" id="{2FD3B881-6943-728B-DF87-9AD6CE9F07EE}"/>
              </a:ext>
            </a:extLst>
          </p:cNvPr>
          <p:cNvSpPr/>
          <p:nvPr/>
        </p:nvSpPr>
        <p:spPr>
          <a:xfrm>
            <a:off x="2609022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3" name="순서도: 데이터 33802">
            <a:extLst>
              <a:ext uri="{FF2B5EF4-FFF2-40B4-BE49-F238E27FC236}">
                <a16:creationId xmlns:a16="http://schemas.microsoft.com/office/drawing/2014/main" id="{8EDD4126-AAD0-D2DE-E7F0-699AC48A4D0A}"/>
              </a:ext>
            </a:extLst>
          </p:cNvPr>
          <p:cNvSpPr/>
          <p:nvPr/>
        </p:nvSpPr>
        <p:spPr>
          <a:xfrm>
            <a:off x="3837747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4" name="순서도: 데이터 33803">
            <a:extLst>
              <a:ext uri="{FF2B5EF4-FFF2-40B4-BE49-F238E27FC236}">
                <a16:creationId xmlns:a16="http://schemas.microsoft.com/office/drawing/2014/main" id="{4F9DF7F5-9BB6-2F74-5BC2-7A731675887E}"/>
              </a:ext>
            </a:extLst>
          </p:cNvPr>
          <p:cNvSpPr/>
          <p:nvPr/>
        </p:nvSpPr>
        <p:spPr>
          <a:xfrm>
            <a:off x="5057775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5" name="순서도: 데이터 33804">
            <a:extLst>
              <a:ext uri="{FF2B5EF4-FFF2-40B4-BE49-F238E27FC236}">
                <a16:creationId xmlns:a16="http://schemas.microsoft.com/office/drawing/2014/main" id="{5416F057-F764-02FF-00F5-0D322FC89547}"/>
              </a:ext>
            </a:extLst>
          </p:cNvPr>
          <p:cNvSpPr/>
          <p:nvPr/>
        </p:nvSpPr>
        <p:spPr>
          <a:xfrm>
            <a:off x="829366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6" name="순서도: 데이터 33805">
            <a:extLst>
              <a:ext uri="{FF2B5EF4-FFF2-40B4-BE49-F238E27FC236}">
                <a16:creationId xmlns:a16="http://schemas.microsoft.com/office/drawing/2014/main" id="{02376251-E71C-2A34-768A-05CA38D968F8}"/>
              </a:ext>
            </a:extLst>
          </p:cNvPr>
          <p:cNvSpPr/>
          <p:nvPr/>
        </p:nvSpPr>
        <p:spPr>
          <a:xfrm>
            <a:off x="2086666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7" name="순서도: 데이터 33806">
            <a:extLst>
              <a:ext uri="{FF2B5EF4-FFF2-40B4-BE49-F238E27FC236}">
                <a16:creationId xmlns:a16="http://schemas.microsoft.com/office/drawing/2014/main" id="{53FC90A3-BA1D-2CA9-5100-26D8DD3F4BF0}"/>
              </a:ext>
            </a:extLst>
          </p:cNvPr>
          <p:cNvSpPr/>
          <p:nvPr/>
        </p:nvSpPr>
        <p:spPr>
          <a:xfrm>
            <a:off x="3383722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8" name="순서도: 데이터 33807">
            <a:extLst>
              <a:ext uri="{FF2B5EF4-FFF2-40B4-BE49-F238E27FC236}">
                <a16:creationId xmlns:a16="http://schemas.microsoft.com/office/drawing/2014/main" id="{11FA77DA-757F-F144-154B-C733350290C2}"/>
              </a:ext>
            </a:extLst>
          </p:cNvPr>
          <p:cNvSpPr/>
          <p:nvPr/>
        </p:nvSpPr>
        <p:spPr>
          <a:xfrm>
            <a:off x="4660900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30" name="슬라이드 번호 개체 틀 9">
            <a:extLst>
              <a:ext uri="{FF2B5EF4-FFF2-40B4-BE49-F238E27FC236}">
                <a16:creationId xmlns:a16="http://schemas.microsoft.com/office/drawing/2014/main" id="{10189003-4FB6-B914-6854-BB46C157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25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10" grpId="0"/>
      <p:bldP spid="13" grpId="0"/>
      <p:bldP spid="22" grpId="0"/>
      <p:bldP spid="23" grpId="0"/>
      <p:bldP spid="25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4FF469-6B20-323E-33DF-C993BAA40E09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A52AE-0399-8446-6C28-CEBF100D1F5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4.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연월 각각에 대해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일자별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월일별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그래프 그려볼까요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en-US" altLang="ko-KR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pointplot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799" name="그래픽 12" descr="기차 단색으로 채워진">
            <a:extLst>
              <a:ext uri="{FF2B5EF4-FFF2-40B4-BE49-F238E27FC236}">
                <a16:creationId xmlns:a16="http://schemas.microsoft.com/office/drawing/2014/main" id="{24FC6E47-68A6-F41C-F988-3E43B9F0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869E36-C5A1-815F-62CD-4618BA86F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908050"/>
            <a:ext cx="131603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 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2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D2DC9-3202-E28A-DB40-D96B76DD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909" y="1858962"/>
            <a:ext cx="3567715" cy="1807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0F453-0519-1ABF-145C-8DEB596EB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053" y="1698265"/>
            <a:ext cx="42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4CEB2-54EA-AA72-B265-519BA8F7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538" y="1672408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584D8-FA31-B8AA-B029-FCF46151B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263" y="1675838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677E5-AB50-BD5D-8A54-55A21E14E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1613925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9C954D-759E-BA64-0AD0-0AA7B953E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9376" y="244670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232CB0-E226-7AD9-F069-B23AB50AE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5509" y="3124043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E6AFE-8086-149C-EE11-00AF45997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7869" y="2364315"/>
            <a:ext cx="7874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902AF8-4807-26BB-28E9-AA414DA38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563" y="1475813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477E21F-F347-4A17-8135-ADC5FB4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9" y="908050"/>
            <a:ext cx="5990258" cy="5817982"/>
          </a:xfrm>
          <a:prstGeom prst="rect">
            <a:avLst/>
          </a:prstGeom>
        </p:spPr>
      </p:pic>
      <p:sp>
        <p:nvSpPr>
          <p:cNvPr id="54" name="순서도: 데이터 53">
            <a:extLst>
              <a:ext uri="{FF2B5EF4-FFF2-40B4-BE49-F238E27FC236}">
                <a16:creationId xmlns:a16="http://schemas.microsoft.com/office/drawing/2014/main" id="{BF9D3F56-F00B-D1FB-63C1-FF6616B67FA8}"/>
              </a:ext>
            </a:extLst>
          </p:cNvPr>
          <p:cNvSpPr/>
          <p:nvPr/>
        </p:nvSpPr>
        <p:spPr>
          <a:xfrm>
            <a:off x="2755072" y="1010478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5" name="순서도: 데이터 54">
            <a:extLst>
              <a:ext uri="{FF2B5EF4-FFF2-40B4-BE49-F238E27FC236}">
                <a16:creationId xmlns:a16="http://schemas.microsoft.com/office/drawing/2014/main" id="{3BA03493-5B60-C866-ACD3-A13F62483BB0}"/>
              </a:ext>
            </a:extLst>
          </p:cNvPr>
          <p:cNvSpPr/>
          <p:nvPr/>
        </p:nvSpPr>
        <p:spPr>
          <a:xfrm>
            <a:off x="4012372" y="997778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6" name="순서도: 데이터 55">
            <a:extLst>
              <a:ext uri="{FF2B5EF4-FFF2-40B4-BE49-F238E27FC236}">
                <a16:creationId xmlns:a16="http://schemas.microsoft.com/office/drawing/2014/main" id="{CD1332C4-0F81-5685-C624-8AD1AE921D0E}"/>
              </a:ext>
            </a:extLst>
          </p:cNvPr>
          <p:cNvSpPr/>
          <p:nvPr/>
        </p:nvSpPr>
        <p:spPr>
          <a:xfrm>
            <a:off x="5233988" y="997778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순서도: 데이터 56">
            <a:extLst>
              <a:ext uri="{FF2B5EF4-FFF2-40B4-BE49-F238E27FC236}">
                <a16:creationId xmlns:a16="http://schemas.microsoft.com/office/drawing/2014/main" id="{44E27157-4C97-0FF9-43FE-FAC5F5F2DDCF}"/>
              </a:ext>
            </a:extLst>
          </p:cNvPr>
          <p:cNvSpPr/>
          <p:nvPr/>
        </p:nvSpPr>
        <p:spPr>
          <a:xfrm>
            <a:off x="1530282" y="996191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순서도: 데이터 57">
            <a:extLst>
              <a:ext uri="{FF2B5EF4-FFF2-40B4-BE49-F238E27FC236}">
                <a16:creationId xmlns:a16="http://schemas.microsoft.com/office/drawing/2014/main" id="{2805009C-E53D-7046-3380-F6AD2177115A}"/>
              </a:ext>
            </a:extLst>
          </p:cNvPr>
          <p:cNvSpPr/>
          <p:nvPr/>
        </p:nvSpPr>
        <p:spPr>
          <a:xfrm>
            <a:off x="3798888" y="1955800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순서도: 데이터 58">
            <a:extLst>
              <a:ext uri="{FF2B5EF4-FFF2-40B4-BE49-F238E27FC236}">
                <a16:creationId xmlns:a16="http://schemas.microsoft.com/office/drawing/2014/main" id="{4609607E-C1EA-B67C-F48F-72FFEBA32C92}"/>
              </a:ext>
            </a:extLst>
          </p:cNvPr>
          <p:cNvSpPr/>
          <p:nvPr/>
        </p:nvSpPr>
        <p:spPr>
          <a:xfrm>
            <a:off x="5157788" y="196532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0" name="순서도: 데이터 59">
            <a:extLst>
              <a:ext uri="{FF2B5EF4-FFF2-40B4-BE49-F238E27FC236}">
                <a16:creationId xmlns:a16="http://schemas.microsoft.com/office/drawing/2014/main" id="{5E952DFA-898C-11C2-CF1E-D12E634E4927}"/>
              </a:ext>
            </a:extLst>
          </p:cNvPr>
          <p:cNvSpPr/>
          <p:nvPr/>
        </p:nvSpPr>
        <p:spPr>
          <a:xfrm>
            <a:off x="2242310" y="29277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1" name="순서도: 데이터 60">
            <a:extLst>
              <a:ext uri="{FF2B5EF4-FFF2-40B4-BE49-F238E27FC236}">
                <a16:creationId xmlns:a16="http://schemas.microsoft.com/office/drawing/2014/main" id="{1A67EC09-7DEB-2C8B-1020-2563645CACC0}"/>
              </a:ext>
            </a:extLst>
          </p:cNvPr>
          <p:cNvSpPr/>
          <p:nvPr/>
        </p:nvSpPr>
        <p:spPr>
          <a:xfrm>
            <a:off x="3499610" y="29277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2" name="순서도: 데이터 61">
            <a:extLst>
              <a:ext uri="{FF2B5EF4-FFF2-40B4-BE49-F238E27FC236}">
                <a16:creationId xmlns:a16="http://schemas.microsoft.com/office/drawing/2014/main" id="{43D759F9-8EB0-5911-9F06-52ABFE6194DF}"/>
              </a:ext>
            </a:extLst>
          </p:cNvPr>
          <p:cNvSpPr/>
          <p:nvPr/>
        </p:nvSpPr>
        <p:spPr>
          <a:xfrm>
            <a:off x="4682297" y="29277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3" name="순서도: 데이터 62">
            <a:extLst>
              <a:ext uri="{FF2B5EF4-FFF2-40B4-BE49-F238E27FC236}">
                <a16:creationId xmlns:a16="http://schemas.microsoft.com/office/drawing/2014/main" id="{B15F4C6C-1AEA-692A-302F-4FDD38C111E4}"/>
              </a:ext>
            </a:extLst>
          </p:cNvPr>
          <p:cNvSpPr/>
          <p:nvPr/>
        </p:nvSpPr>
        <p:spPr>
          <a:xfrm>
            <a:off x="1005647" y="2942052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2" name="순서도: 데이터 33791">
            <a:extLst>
              <a:ext uri="{FF2B5EF4-FFF2-40B4-BE49-F238E27FC236}">
                <a16:creationId xmlns:a16="http://schemas.microsoft.com/office/drawing/2014/main" id="{1FEFC1FA-DE9E-10C6-EBA0-ABD1C75D1F57}"/>
              </a:ext>
            </a:extLst>
          </p:cNvPr>
          <p:cNvSpPr/>
          <p:nvPr/>
        </p:nvSpPr>
        <p:spPr>
          <a:xfrm>
            <a:off x="2443163" y="19625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3" name="순서도: 데이터 33792">
            <a:extLst>
              <a:ext uri="{FF2B5EF4-FFF2-40B4-BE49-F238E27FC236}">
                <a16:creationId xmlns:a16="http://schemas.microsoft.com/office/drawing/2014/main" id="{48D1E436-4CA4-4748-4B31-B74D6991C96E}"/>
              </a:ext>
            </a:extLst>
          </p:cNvPr>
          <p:cNvSpPr/>
          <p:nvPr/>
        </p:nvSpPr>
        <p:spPr>
          <a:xfrm>
            <a:off x="1090613" y="1953039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6" name="순서도: 데이터 33795">
            <a:extLst>
              <a:ext uri="{FF2B5EF4-FFF2-40B4-BE49-F238E27FC236}">
                <a16:creationId xmlns:a16="http://schemas.microsoft.com/office/drawing/2014/main" id="{A7542C4C-A170-126E-C774-D5124AB5B222}"/>
              </a:ext>
            </a:extLst>
          </p:cNvPr>
          <p:cNvSpPr/>
          <p:nvPr/>
        </p:nvSpPr>
        <p:spPr>
          <a:xfrm>
            <a:off x="1747769" y="3887788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7" name="순서도: 데이터 33796">
            <a:extLst>
              <a:ext uri="{FF2B5EF4-FFF2-40B4-BE49-F238E27FC236}">
                <a16:creationId xmlns:a16="http://schemas.microsoft.com/office/drawing/2014/main" id="{ACD43F26-FBF0-3315-C9E4-E1FA0B534252}"/>
              </a:ext>
            </a:extLst>
          </p:cNvPr>
          <p:cNvSpPr/>
          <p:nvPr/>
        </p:nvSpPr>
        <p:spPr>
          <a:xfrm>
            <a:off x="3024947" y="3887788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8" name="순서도: 데이터 33797">
            <a:extLst>
              <a:ext uri="{FF2B5EF4-FFF2-40B4-BE49-F238E27FC236}">
                <a16:creationId xmlns:a16="http://schemas.microsoft.com/office/drawing/2014/main" id="{A9E0B24A-01F9-00A1-DFA3-37FCEFFF06C7}"/>
              </a:ext>
            </a:extLst>
          </p:cNvPr>
          <p:cNvSpPr/>
          <p:nvPr/>
        </p:nvSpPr>
        <p:spPr>
          <a:xfrm>
            <a:off x="4305300" y="3887788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0" name="순서도: 데이터 33799">
            <a:extLst>
              <a:ext uri="{FF2B5EF4-FFF2-40B4-BE49-F238E27FC236}">
                <a16:creationId xmlns:a16="http://schemas.microsoft.com/office/drawing/2014/main" id="{9963D3D7-A667-3BD2-8107-AD671D20D338}"/>
              </a:ext>
            </a:extLst>
          </p:cNvPr>
          <p:cNvSpPr/>
          <p:nvPr/>
        </p:nvSpPr>
        <p:spPr>
          <a:xfrm>
            <a:off x="5562600" y="38909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1" name="순서도: 데이터 33800">
            <a:extLst>
              <a:ext uri="{FF2B5EF4-FFF2-40B4-BE49-F238E27FC236}">
                <a16:creationId xmlns:a16="http://schemas.microsoft.com/office/drawing/2014/main" id="{4F1E4C62-F092-6EF7-8EF5-C3733C0A3522}"/>
              </a:ext>
            </a:extLst>
          </p:cNvPr>
          <p:cNvSpPr/>
          <p:nvPr/>
        </p:nvSpPr>
        <p:spPr>
          <a:xfrm>
            <a:off x="1351722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2" name="순서도: 데이터 33801">
            <a:extLst>
              <a:ext uri="{FF2B5EF4-FFF2-40B4-BE49-F238E27FC236}">
                <a16:creationId xmlns:a16="http://schemas.microsoft.com/office/drawing/2014/main" id="{2FD3B881-6943-728B-DF87-9AD6CE9F07EE}"/>
              </a:ext>
            </a:extLst>
          </p:cNvPr>
          <p:cNvSpPr/>
          <p:nvPr/>
        </p:nvSpPr>
        <p:spPr>
          <a:xfrm>
            <a:off x="2609022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3" name="순서도: 데이터 33802">
            <a:extLst>
              <a:ext uri="{FF2B5EF4-FFF2-40B4-BE49-F238E27FC236}">
                <a16:creationId xmlns:a16="http://schemas.microsoft.com/office/drawing/2014/main" id="{8EDD4126-AAD0-D2DE-E7F0-699AC48A4D0A}"/>
              </a:ext>
            </a:extLst>
          </p:cNvPr>
          <p:cNvSpPr/>
          <p:nvPr/>
        </p:nvSpPr>
        <p:spPr>
          <a:xfrm>
            <a:off x="3837747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4" name="순서도: 데이터 33803">
            <a:extLst>
              <a:ext uri="{FF2B5EF4-FFF2-40B4-BE49-F238E27FC236}">
                <a16:creationId xmlns:a16="http://schemas.microsoft.com/office/drawing/2014/main" id="{4F9DF7F5-9BB6-2F74-5BC2-7A731675887E}"/>
              </a:ext>
            </a:extLst>
          </p:cNvPr>
          <p:cNvSpPr/>
          <p:nvPr/>
        </p:nvSpPr>
        <p:spPr>
          <a:xfrm>
            <a:off x="5057775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5" name="순서도: 데이터 33804">
            <a:extLst>
              <a:ext uri="{FF2B5EF4-FFF2-40B4-BE49-F238E27FC236}">
                <a16:creationId xmlns:a16="http://schemas.microsoft.com/office/drawing/2014/main" id="{5416F057-F764-02FF-00F5-0D322FC89547}"/>
              </a:ext>
            </a:extLst>
          </p:cNvPr>
          <p:cNvSpPr/>
          <p:nvPr/>
        </p:nvSpPr>
        <p:spPr>
          <a:xfrm>
            <a:off x="829366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6" name="순서도: 데이터 33805">
            <a:extLst>
              <a:ext uri="{FF2B5EF4-FFF2-40B4-BE49-F238E27FC236}">
                <a16:creationId xmlns:a16="http://schemas.microsoft.com/office/drawing/2014/main" id="{02376251-E71C-2A34-768A-05CA38D968F8}"/>
              </a:ext>
            </a:extLst>
          </p:cNvPr>
          <p:cNvSpPr/>
          <p:nvPr/>
        </p:nvSpPr>
        <p:spPr>
          <a:xfrm>
            <a:off x="2086666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7" name="순서도: 데이터 33806">
            <a:extLst>
              <a:ext uri="{FF2B5EF4-FFF2-40B4-BE49-F238E27FC236}">
                <a16:creationId xmlns:a16="http://schemas.microsoft.com/office/drawing/2014/main" id="{53FC90A3-BA1D-2CA9-5100-26D8DD3F4BF0}"/>
              </a:ext>
            </a:extLst>
          </p:cNvPr>
          <p:cNvSpPr/>
          <p:nvPr/>
        </p:nvSpPr>
        <p:spPr>
          <a:xfrm>
            <a:off x="3383722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8" name="순서도: 데이터 33807">
            <a:extLst>
              <a:ext uri="{FF2B5EF4-FFF2-40B4-BE49-F238E27FC236}">
                <a16:creationId xmlns:a16="http://schemas.microsoft.com/office/drawing/2014/main" id="{11FA77DA-757F-F144-154B-C733350290C2}"/>
              </a:ext>
            </a:extLst>
          </p:cNvPr>
          <p:cNvSpPr/>
          <p:nvPr/>
        </p:nvSpPr>
        <p:spPr>
          <a:xfrm>
            <a:off x="4660900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30" name="슬라이드 번호 개체 틀 9">
            <a:extLst>
              <a:ext uri="{FF2B5EF4-FFF2-40B4-BE49-F238E27FC236}">
                <a16:creationId xmlns:a16="http://schemas.microsoft.com/office/drawing/2014/main" id="{10189003-4FB6-B914-6854-BB46C157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26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8EA5E76-3D9A-1B55-3B7A-0944715B6512}"/>
              </a:ext>
            </a:extLst>
          </p:cNvPr>
          <p:cNvSpPr/>
          <p:nvPr/>
        </p:nvSpPr>
        <p:spPr>
          <a:xfrm>
            <a:off x="609532" y="1520066"/>
            <a:ext cx="182562" cy="1825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182CDA-82A8-1EDE-3B4F-683E9A6760E7}"/>
              </a:ext>
            </a:extLst>
          </p:cNvPr>
          <p:cNvSpPr/>
          <p:nvPr/>
        </p:nvSpPr>
        <p:spPr>
          <a:xfrm>
            <a:off x="1208088" y="2462213"/>
            <a:ext cx="180975" cy="1809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6F04C42-7F4D-5428-7E95-931DEBF63B28}"/>
              </a:ext>
            </a:extLst>
          </p:cNvPr>
          <p:cNvSpPr/>
          <p:nvPr/>
        </p:nvSpPr>
        <p:spPr>
          <a:xfrm>
            <a:off x="1412875" y="2476500"/>
            <a:ext cx="182563" cy="1809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31F591-125E-70FA-CF44-4455661ABF7A}"/>
              </a:ext>
            </a:extLst>
          </p:cNvPr>
          <p:cNvSpPr/>
          <p:nvPr/>
        </p:nvSpPr>
        <p:spPr>
          <a:xfrm>
            <a:off x="1633538" y="2409825"/>
            <a:ext cx="180975" cy="1825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28FD07B-ADA9-1F13-3349-F0DF5645920A}"/>
              </a:ext>
            </a:extLst>
          </p:cNvPr>
          <p:cNvSpPr/>
          <p:nvPr/>
        </p:nvSpPr>
        <p:spPr>
          <a:xfrm>
            <a:off x="629410" y="3298825"/>
            <a:ext cx="182562" cy="1825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595A-C051-3C5C-EBCA-E48505BB9078}"/>
              </a:ext>
            </a:extLst>
          </p:cNvPr>
          <p:cNvSpPr/>
          <p:nvPr/>
        </p:nvSpPr>
        <p:spPr>
          <a:xfrm>
            <a:off x="628996" y="5118100"/>
            <a:ext cx="182562" cy="1825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42DFAED-1E82-B6C2-E302-179C6ECB94D1}"/>
              </a:ext>
            </a:extLst>
          </p:cNvPr>
          <p:cNvSpPr/>
          <p:nvPr/>
        </p:nvSpPr>
        <p:spPr>
          <a:xfrm>
            <a:off x="1528694" y="6265863"/>
            <a:ext cx="180975" cy="1809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4BA3E5-0FB1-F4BA-D4F9-4F59D5F8C5A3}"/>
              </a:ext>
            </a:extLst>
          </p:cNvPr>
          <p:cNvSpPr/>
          <p:nvPr/>
        </p:nvSpPr>
        <p:spPr>
          <a:xfrm>
            <a:off x="1522413" y="5319713"/>
            <a:ext cx="182562" cy="1825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64513E70-7A46-4053-1411-0AF263EFD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075" y="4200525"/>
            <a:ext cx="390683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패턴에서 벗어나는 일자 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2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517B2D8-0E82-BF93-D81E-79B593359083}"/>
              </a:ext>
            </a:extLst>
          </p:cNvPr>
          <p:cNvSpPr/>
          <p:nvPr/>
        </p:nvSpPr>
        <p:spPr>
          <a:xfrm>
            <a:off x="8451850" y="5245100"/>
            <a:ext cx="182563" cy="1809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1" name="TextBox 50">
            <a:extLst>
              <a:ext uri="{FF2B5EF4-FFF2-40B4-BE49-F238E27FC236}">
                <a16:creationId xmlns:a16="http://schemas.microsoft.com/office/drawing/2014/main" id="{6E3BA743-FC04-14D9-7B95-25A4FE083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5108575"/>
            <a:ext cx="14811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표시</a:t>
            </a:r>
          </a:p>
        </p:txBody>
      </p:sp>
    </p:spTree>
    <p:extLst>
      <p:ext uri="{BB962C8B-B14F-4D97-AF65-F5344CB8AC3E}">
        <p14:creationId xmlns:p14="http://schemas.microsoft.com/office/powerpoint/2010/main" val="420792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10" grpId="0"/>
      <p:bldP spid="13" grpId="0"/>
      <p:bldP spid="22" grpId="0"/>
      <p:bldP spid="23" grpId="0"/>
      <p:bldP spid="25" grpId="0"/>
      <p:bldP spid="50" grpId="0"/>
      <p:bldP spid="18" grpId="0" animBg="1"/>
      <p:bldP spid="19" grpId="0" animBg="1"/>
      <p:bldP spid="20" grpId="0" animBg="1"/>
      <p:bldP spid="21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4FF469-6B20-323E-33DF-C993BAA40E09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1A52AE-0399-8446-6C28-CEBF100D1F5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4.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연월 각각에 대해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일자별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월일별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승하차총승객수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그래프 그려볼까요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en-US" altLang="ko-KR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pointplot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799" name="그래픽 12" descr="기차 단색으로 채워진">
            <a:extLst>
              <a:ext uri="{FF2B5EF4-FFF2-40B4-BE49-F238E27FC236}">
                <a16:creationId xmlns:a16="http://schemas.microsoft.com/office/drawing/2014/main" id="{24FC6E47-68A6-F41C-F988-3E43B9F0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869E36-C5A1-815F-62CD-4618BA86F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908050"/>
            <a:ext cx="131603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 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2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D2DC9-3202-E28A-DB40-D96B76DD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909" y="1858962"/>
            <a:ext cx="3567715" cy="1807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0F453-0519-1ABF-145C-8DEB596EB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053" y="1698265"/>
            <a:ext cx="42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4CEB2-54EA-AA72-B265-519BA8F77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538" y="1672408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584D8-FA31-B8AA-B029-FCF46151B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263" y="1675838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677E5-AB50-BD5D-8A54-55A21E14E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1613925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9C954D-759E-BA64-0AD0-0AA7B953E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9376" y="2446704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232CB0-E226-7AD9-F069-B23AB50AE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5509" y="3124043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E6AFE-8086-149C-EE11-00AF45997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7869" y="2364315"/>
            <a:ext cx="7874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902AF8-4807-26BB-28E9-AA414DA38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563" y="1475813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477E21F-F347-4A17-8135-ADC5FB45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9" y="908050"/>
            <a:ext cx="5990258" cy="5817982"/>
          </a:xfrm>
          <a:prstGeom prst="rect">
            <a:avLst/>
          </a:prstGeom>
        </p:spPr>
      </p:pic>
      <p:sp>
        <p:nvSpPr>
          <p:cNvPr id="54" name="순서도: 데이터 53">
            <a:extLst>
              <a:ext uri="{FF2B5EF4-FFF2-40B4-BE49-F238E27FC236}">
                <a16:creationId xmlns:a16="http://schemas.microsoft.com/office/drawing/2014/main" id="{BF9D3F56-F00B-D1FB-63C1-FF6616B67FA8}"/>
              </a:ext>
            </a:extLst>
          </p:cNvPr>
          <p:cNvSpPr/>
          <p:nvPr/>
        </p:nvSpPr>
        <p:spPr>
          <a:xfrm>
            <a:off x="2755072" y="1010478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5" name="순서도: 데이터 54">
            <a:extLst>
              <a:ext uri="{FF2B5EF4-FFF2-40B4-BE49-F238E27FC236}">
                <a16:creationId xmlns:a16="http://schemas.microsoft.com/office/drawing/2014/main" id="{3BA03493-5B60-C866-ACD3-A13F62483BB0}"/>
              </a:ext>
            </a:extLst>
          </p:cNvPr>
          <p:cNvSpPr/>
          <p:nvPr/>
        </p:nvSpPr>
        <p:spPr>
          <a:xfrm>
            <a:off x="4012372" y="997778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6" name="순서도: 데이터 55">
            <a:extLst>
              <a:ext uri="{FF2B5EF4-FFF2-40B4-BE49-F238E27FC236}">
                <a16:creationId xmlns:a16="http://schemas.microsoft.com/office/drawing/2014/main" id="{CD1332C4-0F81-5685-C624-8AD1AE921D0E}"/>
              </a:ext>
            </a:extLst>
          </p:cNvPr>
          <p:cNvSpPr/>
          <p:nvPr/>
        </p:nvSpPr>
        <p:spPr>
          <a:xfrm>
            <a:off x="5233988" y="997778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순서도: 데이터 56">
            <a:extLst>
              <a:ext uri="{FF2B5EF4-FFF2-40B4-BE49-F238E27FC236}">
                <a16:creationId xmlns:a16="http://schemas.microsoft.com/office/drawing/2014/main" id="{44E27157-4C97-0FF9-43FE-FAC5F5F2DDCF}"/>
              </a:ext>
            </a:extLst>
          </p:cNvPr>
          <p:cNvSpPr/>
          <p:nvPr/>
        </p:nvSpPr>
        <p:spPr>
          <a:xfrm>
            <a:off x="1530282" y="996191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순서도: 데이터 57">
            <a:extLst>
              <a:ext uri="{FF2B5EF4-FFF2-40B4-BE49-F238E27FC236}">
                <a16:creationId xmlns:a16="http://schemas.microsoft.com/office/drawing/2014/main" id="{2805009C-E53D-7046-3380-F6AD2177115A}"/>
              </a:ext>
            </a:extLst>
          </p:cNvPr>
          <p:cNvSpPr/>
          <p:nvPr/>
        </p:nvSpPr>
        <p:spPr>
          <a:xfrm>
            <a:off x="3798888" y="1955800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순서도: 데이터 58">
            <a:extLst>
              <a:ext uri="{FF2B5EF4-FFF2-40B4-BE49-F238E27FC236}">
                <a16:creationId xmlns:a16="http://schemas.microsoft.com/office/drawing/2014/main" id="{4609607E-C1EA-B67C-F48F-72FFEBA32C92}"/>
              </a:ext>
            </a:extLst>
          </p:cNvPr>
          <p:cNvSpPr/>
          <p:nvPr/>
        </p:nvSpPr>
        <p:spPr>
          <a:xfrm>
            <a:off x="5157788" y="196532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0" name="순서도: 데이터 59">
            <a:extLst>
              <a:ext uri="{FF2B5EF4-FFF2-40B4-BE49-F238E27FC236}">
                <a16:creationId xmlns:a16="http://schemas.microsoft.com/office/drawing/2014/main" id="{5E952DFA-898C-11C2-CF1E-D12E634E4927}"/>
              </a:ext>
            </a:extLst>
          </p:cNvPr>
          <p:cNvSpPr/>
          <p:nvPr/>
        </p:nvSpPr>
        <p:spPr>
          <a:xfrm>
            <a:off x="2242310" y="29277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1" name="순서도: 데이터 60">
            <a:extLst>
              <a:ext uri="{FF2B5EF4-FFF2-40B4-BE49-F238E27FC236}">
                <a16:creationId xmlns:a16="http://schemas.microsoft.com/office/drawing/2014/main" id="{1A67EC09-7DEB-2C8B-1020-2563645CACC0}"/>
              </a:ext>
            </a:extLst>
          </p:cNvPr>
          <p:cNvSpPr/>
          <p:nvPr/>
        </p:nvSpPr>
        <p:spPr>
          <a:xfrm>
            <a:off x="3499610" y="29277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2" name="순서도: 데이터 61">
            <a:extLst>
              <a:ext uri="{FF2B5EF4-FFF2-40B4-BE49-F238E27FC236}">
                <a16:creationId xmlns:a16="http://schemas.microsoft.com/office/drawing/2014/main" id="{43D759F9-8EB0-5911-9F06-52ABFE6194DF}"/>
              </a:ext>
            </a:extLst>
          </p:cNvPr>
          <p:cNvSpPr/>
          <p:nvPr/>
        </p:nvSpPr>
        <p:spPr>
          <a:xfrm>
            <a:off x="4682297" y="29277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3" name="순서도: 데이터 62">
            <a:extLst>
              <a:ext uri="{FF2B5EF4-FFF2-40B4-BE49-F238E27FC236}">
                <a16:creationId xmlns:a16="http://schemas.microsoft.com/office/drawing/2014/main" id="{B15F4C6C-1AEA-692A-302F-4FDD38C111E4}"/>
              </a:ext>
            </a:extLst>
          </p:cNvPr>
          <p:cNvSpPr/>
          <p:nvPr/>
        </p:nvSpPr>
        <p:spPr>
          <a:xfrm>
            <a:off x="1005647" y="2942052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2" name="순서도: 데이터 33791">
            <a:extLst>
              <a:ext uri="{FF2B5EF4-FFF2-40B4-BE49-F238E27FC236}">
                <a16:creationId xmlns:a16="http://schemas.microsoft.com/office/drawing/2014/main" id="{1FEFC1FA-DE9E-10C6-EBA0-ABD1C75D1F57}"/>
              </a:ext>
            </a:extLst>
          </p:cNvPr>
          <p:cNvSpPr/>
          <p:nvPr/>
        </p:nvSpPr>
        <p:spPr>
          <a:xfrm>
            <a:off x="2443163" y="1962564"/>
            <a:ext cx="104775" cy="704850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3" name="순서도: 데이터 33792">
            <a:extLst>
              <a:ext uri="{FF2B5EF4-FFF2-40B4-BE49-F238E27FC236}">
                <a16:creationId xmlns:a16="http://schemas.microsoft.com/office/drawing/2014/main" id="{48D1E436-4CA4-4748-4B31-B74D6991C96E}"/>
              </a:ext>
            </a:extLst>
          </p:cNvPr>
          <p:cNvSpPr/>
          <p:nvPr/>
        </p:nvSpPr>
        <p:spPr>
          <a:xfrm>
            <a:off x="1090613" y="1953039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6" name="순서도: 데이터 33795">
            <a:extLst>
              <a:ext uri="{FF2B5EF4-FFF2-40B4-BE49-F238E27FC236}">
                <a16:creationId xmlns:a16="http://schemas.microsoft.com/office/drawing/2014/main" id="{A7542C4C-A170-126E-C774-D5124AB5B222}"/>
              </a:ext>
            </a:extLst>
          </p:cNvPr>
          <p:cNvSpPr/>
          <p:nvPr/>
        </p:nvSpPr>
        <p:spPr>
          <a:xfrm>
            <a:off x="1747769" y="3887788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7" name="순서도: 데이터 33796">
            <a:extLst>
              <a:ext uri="{FF2B5EF4-FFF2-40B4-BE49-F238E27FC236}">
                <a16:creationId xmlns:a16="http://schemas.microsoft.com/office/drawing/2014/main" id="{ACD43F26-FBF0-3315-C9E4-E1FA0B534252}"/>
              </a:ext>
            </a:extLst>
          </p:cNvPr>
          <p:cNvSpPr/>
          <p:nvPr/>
        </p:nvSpPr>
        <p:spPr>
          <a:xfrm>
            <a:off x="3024947" y="3887788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798" name="순서도: 데이터 33797">
            <a:extLst>
              <a:ext uri="{FF2B5EF4-FFF2-40B4-BE49-F238E27FC236}">
                <a16:creationId xmlns:a16="http://schemas.microsoft.com/office/drawing/2014/main" id="{A9E0B24A-01F9-00A1-DFA3-37FCEFFF06C7}"/>
              </a:ext>
            </a:extLst>
          </p:cNvPr>
          <p:cNvSpPr/>
          <p:nvPr/>
        </p:nvSpPr>
        <p:spPr>
          <a:xfrm>
            <a:off x="4305300" y="3887788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0" name="순서도: 데이터 33799">
            <a:extLst>
              <a:ext uri="{FF2B5EF4-FFF2-40B4-BE49-F238E27FC236}">
                <a16:creationId xmlns:a16="http://schemas.microsoft.com/office/drawing/2014/main" id="{9963D3D7-A667-3BD2-8107-AD671D20D338}"/>
              </a:ext>
            </a:extLst>
          </p:cNvPr>
          <p:cNvSpPr/>
          <p:nvPr/>
        </p:nvSpPr>
        <p:spPr>
          <a:xfrm>
            <a:off x="5562600" y="38909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1" name="순서도: 데이터 33800">
            <a:extLst>
              <a:ext uri="{FF2B5EF4-FFF2-40B4-BE49-F238E27FC236}">
                <a16:creationId xmlns:a16="http://schemas.microsoft.com/office/drawing/2014/main" id="{4F1E4C62-F092-6EF7-8EF5-C3733C0A3522}"/>
              </a:ext>
            </a:extLst>
          </p:cNvPr>
          <p:cNvSpPr/>
          <p:nvPr/>
        </p:nvSpPr>
        <p:spPr>
          <a:xfrm>
            <a:off x="1351722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2" name="순서도: 데이터 33801">
            <a:extLst>
              <a:ext uri="{FF2B5EF4-FFF2-40B4-BE49-F238E27FC236}">
                <a16:creationId xmlns:a16="http://schemas.microsoft.com/office/drawing/2014/main" id="{2FD3B881-6943-728B-DF87-9AD6CE9F07EE}"/>
              </a:ext>
            </a:extLst>
          </p:cNvPr>
          <p:cNvSpPr/>
          <p:nvPr/>
        </p:nvSpPr>
        <p:spPr>
          <a:xfrm>
            <a:off x="2609022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3" name="순서도: 데이터 33802">
            <a:extLst>
              <a:ext uri="{FF2B5EF4-FFF2-40B4-BE49-F238E27FC236}">
                <a16:creationId xmlns:a16="http://schemas.microsoft.com/office/drawing/2014/main" id="{8EDD4126-AAD0-D2DE-E7F0-699AC48A4D0A}"/>
              </a:ext>
            </a:extLst>
          </p:cNvPr>
          <p:cNvSpPr/>
          <p:nvPr/>
        </p:nvSpPr>
        <p:spPr>
          <a:xfrm>
            <a:off x="3837747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4" name="순서도: 데이터 33803">
            <a:extLst>
              <a:ext uri="{FF2B5EF4-FFF2-40B4-BE49-F238E27FC236}">
                <a16:creationId xmlns:a16="http://schemas.microsoft.com/office/drawing/2014/main" id="{4F9DF7F5-9BB6-2F74-5BC2-7A731675887E}"/>
              </a:ext>
            </a:extLst>
          </p:cNvPr>
          <p:cNvSpPr/>
          <p:nvPr/>
        </p:nvSpPr>
        <p:spPr>
          <a:xfrm>
            <a:off x="5057775" y="4856163"/>
            <a:ext cx="104775" cy="706437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5" name="순서도: 데이터 33804">
            <a:extLst>
              <a:ext uri="{FF2B5EF4-FFF2-40B4-BE49-F238E27FC236}">
                <a16:creationId xmlns:a16="http://schemas.microsoft.com/office/drawing/2014/main" id="{5416F057-F764-02FF-00F5-0D322FC89547}"/>
              </a:ext>
            </a:extLst>
          </p:cNvPr>
          <p:cNvSpPr/>
          <p:nvPr/>
        </p:nvSpPr>
        <p:spPr>
          <a:xfrm>
            <a:off x="829366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6" name="순서도: 데이터 33805">
            <a:extLst>
              <a:ext uri="{FF2B5EF4-FFF2-40B4-BE49-F238E27FC236}">
                <a16:creationId xmlns:a16="http://schemas.microsoft.com/office/drawing/2014/main" id="{02376251-E71C-2A34-768A-05CA38D968F8}"/>
              </a:ext>
            </a:extLst>
          </p:cNvPr>
          <p:cNvSpPr/>
          <p:nvPr/>
        </p:nvSpPr>
        <p:spPr>
          <a:xfrm>
            <a:off x="2086666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7" name="순서도: 데이터 33806">
            <a:extLst>
              <a:ext uri="{FF2B5EF4-FFF2-40B4-BE49-F238E27FC236}">
                <a16:creationId xmlns:a16="http://schemas.microsoft.com/office/drawing/2014/main" id="{53FC90A3-BA1D-2CA9-5100-26D8DD3F4BF0}"/>
              </a:ext>
            </a:extLst>
          </p:cNvPr>
          <p:cNvSpPr/>
          <p:nvPr/>
        </p:nvSpPr>
        <p:spPr>
          <a:xfrm>
            <a:off x="3383722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08" name="순서도: 데이터 33807">
            <a:extLst>
              <a:ext uri="{FF2B5EF4-FFF2-40B4-BE49-F238E27FC236}">
                <a16:creationId xmlns:a16="http://schemas.microsoft.com/office/drawing/2014/main" id="{11FA77DA-757F-F144-154B-C733350290C2}"/>
              </a:ext>
            </a:extLst>
          </p:cNvPr>
          <p:cNvSpPr/>
          <p:nvPr/>
        </p:nvSpPr>
        <p:spPr>
          <a:xfrm>
            <a:off x="4660900" y="5832475"/>
            <a:ext cx="104775" cy="706438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830" name="슬라이드 번호 개체 틀 9">
            <a:extLst>
              <a:ext uri="{FF2B5EF4-FFF2-40B4-BE49-F238E27FC236}">
                <a16:creationId xmlns:a16="http://schemas.microsoft.com/office/drawing/2014/main" id="{10189003-4FB6-B914-6854-BB46C157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27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8EA5E76-3D9A-1B55-3B7A-0944715B6512}"/>
              </a:ext>
            </a:extLst>
          </p:cNvPr>
          <p:cNvSpPr/>
          <p:nvPr/>
        </p:nvSpPr>
        <p:spPr>
          <a:xfrm>
            <a:off x="609532" y="1520066"/>
            <a:ext cx="182562" cy="1825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182CDA-82A8-1EDE-3B4F-683E9A6760E7}"/>
              </a:ext>
            </a:extLst>
          </p:cNvPr>
          <p:cNvSpPr/>
          <p:nvPr/>
        </p:nvSpPr>
        <p:spPr>
          <a:xfrm>
            <a:off x="1208088" y="2462213"/>
            <a:ext cx="180975" cy="1809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6F04C42-7F4D-5428-7E95-931DEBF63B28}"/>
              </a:ext>
            </a:extLst>
          </p:cNvPr>
          <p:cNvSpPr/>
          <p:nvPr/>
        </p:nvSpPr>
        <p:spPr>
          <a:xfrm>
            <a:off x="1412875" y="2476500"/>
            <a:ext cx="182563" cy="1809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31F591-125E-70FA-CF44-4455661ABF7A}"/>
              </a:ext>
            </a:extLst>
          </p:cNvPr>
          <p:cNvSpPr/>
          <p:nvPr/>
        </p:nvSpPr>
        <p:spPr>
          <a:xfrm>
            <a:off x="1633538" y="2409825"/>
            <a:ext cx="180975" cy="1825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28FD07B-ADA9-1F13-3349-F0DF5645920A}"/>
              </a:ext>
            </a:extLst>
          </p:cNvPr>
          <p:cNvSpPr/>
          <p:nvPr/>
        </p:nvSpPr>
        <p:spPr>
          <a:xfrm>
            <a:off x="629410" y="3298825"/>
            <a:ext cx="182562" cy="1825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87595A-C051-3C5C-EBCA-E48505BB9078}"/>
              </a:ext>
            </a:extLst>
          </p:cNvPr>
          <p:cNvSpPr/>
          <p:nvPr/>
        </p:nvSpPr>
        <p:spPr>
          <a:xfrm>
            <a:off x="628996" y="5118100"/>
            <a:ext cx="182562" cy="1825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42DFAED-1E82-B6C2-E302-179C6ECB94D1}"/>
              </a:ext>
            </a:extLst>
          </p:cNvPr>
          <p:cNvSpPr/>
          <p:nvPr/>
        </p:nvSpPr>
        <p:spPr>
          <a:xfrm>
            <a:off x="1528694" y="6265863"/>
            <a:ext cx="180975" cy="1809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4BA3E5-0FB1-F4BA-D4F9-4F59D5F8C5A3}"/>
              </a:ext>
            </a:extLst>
          </p:cNvPr>
          <p:cNvSpPr/>
          <p:nvPr/>
        </p:nvSpPr>
        <p:spPr>
          <a:xfrm>
            <a:off x="1522413" y="5319713"/>
            <a:ext cx="182562" cy="1825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64513E70-7A46-4053-1411-0AF263EFD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075" y="4200525"/>
            <a:ext cx="390683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패턴에서 벗어나는 일자 </a:t>
            </a:r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25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517B2D8-0E82-BF93-D81E-79B593359083}"/>
              </a:ext>
            </a:extLst>
          </p:cNvPr>
          <p:cNvSpPr/>
          <p:nvPr/>
        </p:nvSpPr>
        <p:spPr>
          <a:xfrm>
            <a:off x="8451850" y="5245100"/>
            <a:ext cx="182563" cy="1809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1" name="TextBox 50">
            <a:extLst>
              <a:ext uri="{FF2B5EF4-FFF2-40B4-BE49-F238E27FC236}">
                <a16:creationId xmlns:a16="http://schemas.microsoft.com/office/drawing/2014/main" id="{6E3BA743-FC04-14D9-7B95-25A4FE083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5108575"/>
            <a:ext cx="14811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표시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96A43-1A47-0A5B-83E4-A218BAE3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1231900"/>
            <a:ext cx="787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403D7-F7EF-CF6B-1FD5-D8FFFBE3D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2212975"/>
            <a:ext cx="117852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 연휴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CEC32-1826-A133-1FB5-794846ED6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3" y="3149600"/>
            <a:ext cx="10874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삼일절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19CB7-A495-82AA-03DE-B44DB199B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4637088"/>
            <a:ext cx="17811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근로자의 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375DD-2C8B-583D-DD48-8B5C76921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588" y="5133975"/>
            <a:ext cx="277495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어린이날 대체 휴일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62CAF-C068-3BD9-0975-2F340A693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775" y="6037263"/>
            <a:ext cx="10890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현충일</a:t>
            </a:r>
          </a:p>
        </p:txBody>
      </p:sp>
    </p:spTree>
    <p:extLst>
      <p:ext uri="{BB962C8B-B14F-4D97-AF65-F5344CB8AC3E}">
        <p14:creationId xmlns:p14="http://schemas.microsoft.com/office/powerpoint/2010/main" val="24428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10" grpId="0"/>
      <p:bldP spid="13" grpId="0"/>
      <p:bldP spid="22" grpId="0"/>
      <p:bldP spid="23" grpId="0"/>
      <p:bldP spid="25" grpId="0"/>
      <p:bldP spid="50" grpId="0"/>
      <p:bldP spid="18" grpId="0" animBg="1"/>
      <p:bldP spid="19" grpId="0" animBg="1"/>
      <p:bldP spid="20" grpId="0" animBg="1"/>
      <p:bldP spid="21" grpId="0" animBg="1"/>
      <p:bldP spid="24" grpId="0" animBg="1"/>
      <p:bldP spid="26" grpId="0" animBg="1"/>
      <p:bldP spid="27" grpId="0" animBg="1"/>
      <p:bldP spid="28" grpId="0" animBg="1"/>
      <p:bldP spid="2" grpId="0"/>
      <p:bldP spid="3" grpId="0"/>
      <p:bldP spid="4" grpId="0"/>
      <p:bldP spid="5" grpId="0"/>
      <p:bldP spid="6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C0478B-776A-09BA-A84D-6890E4CDA774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477A08-2F57-8CFE-DCC2-7C325CCB2546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111" name="그래픽 5" descr="기차 단색으로 채워진">
            <a:extLst>
              <a:ext uri="{FF2B5EF4-FFF2-40B4-BE49-F238E27FC236}">
                <a16:creationId xmlns:a16="http://schemas.microsoft.com/office/drawing/2014/main" id="{AFC4FB0F-0459-0D34-624A-A8B42675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슬라이드 번호 개체 틀 9">
            <a:extLst>
              <a:ext uri="{FF2B5EF4-FFF2-40B4-BE49-F238E27FC236}">
                <a16:creationId xmlns:a16="http://schemas.microsoft.com/office/drawing/2014/main" id="{C03FE62A-BC1D-D912-EFE0-10F1F709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28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E01DD1-A775-AB8D-7BB4-984370FF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2" y="2000561"/>
            <a:ext cx="11109415" cy="329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78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6913C7-78DB-5B6F-5A0C-A4B6F8609F87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6D9FB0-9CA4-E057-AA26-B7AD33EA88C2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3014" name="그래픽 5" descr="기차 단색으로 채워진">
            <a:extLst>
              <a:ext uri="{FF2B5EF4-FFF2-40B4-BE49-F238E27FC236}">
                <a16:creationId xmlns:a16="http://schemas.microsoft.com/office/drawing/2014/main" id="{74D7811B-A3F1-632C-53CC-CAE315D97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DD77D2F6-7112-9221-DA9B-34FFB95BE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41" y="922338"/>
            <a:ext cx="8594725" cy="592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13F3497-CC83-2319-5A8C-682EFB1C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29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F942D8C-2C68-4AD9-A64E-44BE579AABC6}"/>
              </a:ext>
            </a:extLst>
          </p:cNvPr>
          <p:cNvCxnSpPr>
            <a:cxnSpLocks/>
          </p:cNvCxnSpPr>
          <p:nvPr/>
        </p:nvCxnSpPr>
        <p:spPr>
          <a:xfrm>
            <a:off x="0" y="691356"/>
            <a:ext cx="12192000" cy="0"/>
          </a:xfrm>
          <a:prstGeom prst="line">
            <a:avLst/>
          </a:prstGeom>
          <a:ln w="114300">
            <a:gradFill flip="none" rotWithShape="1">
              <a:gsLst>
                <a:gs pos="67000">
                  <a:schemeClr val="accent1">
                    <a:alpha val="0"/>
                    <a:lumMod val="19000"/>
                    <a:lumOff val="81000"/>
                  </a:schemeClr>
                </a:gs>
                <a:gs pos="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425D0E-BEA9-63DD-C52E-11D0BBE4E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54263"/>
            <a:ext cx="12192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</a:t>
            </a:r>
            <a:r>
              <a:rPr kumimoji="0" lang="en-US" altLang="ko-KR" sz="10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TRO</a:t>
            </a:r>
            <a:endParaRPr kumimoji="0" lang="ko-KR" altLang="en-US" sz="10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C640850-6FAA-8642-C617-AF4E16A8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3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B795293-25BA-B47A-781F-BB43F98D9D2B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425F7E-F9F4-EB9C-67EF-C32944687642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5062" name="그래픽 5" descr="기차 단색으로 채워진">
            <a:extLst>
              <a:ext uri="{FF2B5EF4-FFF2-40B4-BE49-F238E27FC236}">
                <a16:creationId xmlns:a16="http://schemas.microsoft.com/office/drawing/2014/main" id="{FC408596-3282-03B2-D5BC-0EE7AC38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1114D24-9661-2239-B3A4-1968F1DA7093}"/>
              </a:ext>
            </a:extLst>
          </p:cNvPr>
          <p:cNvGrpSpPr/>
          <p:nvPr/>
        </p:nvGrpSpPr>
        <p:grpSpPr>
          <a:xfrm>
            <a:off x="1559541" y="922338"/>
            <a:ext cx="8594725" cy="5922962"/>
            <a:chOff x="1559541" y="922338"/>
            <a:chExt cx="8594725" cy="5922962"/>
          </a:xfrm>
        </p:grpSpPr>
        <p:pic>
          <p:nvPicPr>
            <p:cNvPr id="4" name="그림 1" descr="텍스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C5DB4151-C93C-8D06-7654-F455FDDE7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541" y="922338"/>
              <a:ext cx="8594725" cy="592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3447D8-8ABE-567B-6BC9-EDF28A9B2299}"/>
                </a:ext>
              </a:extLst>
            </p:cNvPr>
            <p:cNvSpPr/>
            <p:nvPr/>
          </p:nvSpPr>
          <p:spPr>
            <a:xfrm>
              <a:off x="6319786" y="1304924"/>
              <a:ext cx="936625" cy="5233988"/>
            </a:xfrm>
            <a:prstGeom prst="rect">
              <a:avLst/>
            </a:pr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4" name="슬라이드 번호 개체 틀 9">
            <a:extLst>
              <a:ext uri="{FF2B5EF4-FFF2-40B4-BE49-F238E27FC236}">
                <a16:creationId xmlns:a16="http://schemas.microsoft.com/office/drawing/2014/main" id="{F3A11C0D-D6D9-FDF6-88F8-9DF82245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30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그림 1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0CB1511-19CF-8A48-105B-21BC2365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41" y="922338"/>
            <a:ext cx="8594725" cy="592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4E8B427-EB9A-7D93-1CC5-EC1AAFE3D5AB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7264B1-710C-89C3-9A5E-9EC5F3343AF4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4038" name="그래픽 5" descr="기차 단색으로 채워진">
            <a:extLst>
              <a:ext uri="{FF2B5EF4-FFF2-40B4-BE49-F238E27FC236}">
                <a16:creationId xmlns:a16="http://schemas.microsoft.com/office/drawing/2014/main" id="{F8A7383E-E957-EC30-B6C0-9326D5A6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5BD819-A3FA-47A5-C433-5B8385261F33}"/>
              </a:ext>
            </a:extLst>
          </p:cNvPr>
          <p:cNvSpPr/>
          <p:nvPr/>
        </p:nvSpPr>
        <p:spPr>
          <a:xfrm rot="5400000">
            <a:off x="5206823" y="-1588294"/>
            <a:ext cx="539750" cy="7434263"/>
          </a:xfrm>
          <a:prstGeom prst="rect">
            <a:avLst/>
          </a:prstGeom>
          <a:noFill/>
          <a:ln w="1270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C0F05A1-5000-F176-2DC4-CC0249E2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31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97B452-4720-E0FE-9BEC-D665765C97CB}"/>
              </a:ext>
            </a:extLst>
          </p:cNvPr>
          <p:cNvSpPr/>
          <p:nvPr/>
        </p:nvSpPr>
        <p:spPr>
          <a:xfrm>
            <a:off x="6319786" y="1304924"/>
            <a:ext cx="936625" cy="5233988"/>
          </a:xfrm>
          <a:prstGeom prst="rect">
            <a:avLst/>
          </a:prstGeom>
          <a:noFill/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그림 11">
            <a:extLst>
              <a:ext uri="{FF2B5EF4-FFF2-40B4-BE49-F238E27FC236}">
                <a16:creationId xmlns:a16="http://schemas.microsoft.com/office/drawing/2014/main" id="{2DC124E7-C019-6858-DD3D-55ECFE3D3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938" y="2760662"/>
            <a:ext cx="285432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그림 1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23B580EB-8730-5C1B-64ED-51414B41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922338"/>
            <a:ext cx="8594725" cy="592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8C0478B-776A-09BA-A84D-6890E4CDA774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477A08-2F57-8CFE-DCC2-7C325CCB2546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7111" name="그래픽 5" descr="기차 단색으로 채워진">
            <a:extLst>
              <a:ext uri="{FF2B5EF4-FFF2-40B4-BE49-F238E27FC236}">
                <a16:creationId xmlns:a16="http://schemas.microsoft.com/office/drawing/2014/main" id="{AFC4FB0F-0459-0D34-624A-A8B42675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B98280-F27F-4431-E816-92CC9BF0FEDA}"/>
              </a:ext>
            </a:extLst>
          </p:cNvPr>
          <p:cNvSpPr/>
          <p:nvPr/>
        </p:nvSpPr>
        <p:spPr>
          <a:xfrm rot="5400000">
            <a:off x="3663157" y="1612106"/>
            <a:ext cx="539750" cy="7434263"/>
          </a:xfrm>
          <a:prstGeom prst="rect">
            <a:avLst/>
          </a:prstGeom>
          <a:noFill/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7114" name="TextBox 13">
            <a:extLst>
              <a:ext uri="{FF2B5EF4-FFF2-40B4-BE49-F238E27FC236}">
                <a16:creationId xmlns:a16="http://schemas.microsoft.com/office/drawing/2014/main" id="{085475D5-4676-6823-52B8-4202480C4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1081" y="1358900"/>
            <a:ext cx="2879725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노선명 </a:t>
            </a:r>
            <a:r>
              <a:rPr lang="ko-KR" altLang="en-US" sz="2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中</a:t>
            </a:r>
            <a:endParaRPr lang="en-US" altLang="ko-KR" sz="2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z="25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 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승차승객수가</a:t>
            </a:r>
            <a:endParaRPr lang="en-US" altLang="ko-KR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적다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7BB1F40-9778-6C18-2D02-8FD0B366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32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DD267C6-2537-43E6-3624-783D385D6B73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3E4F8E-EA54-3C67-B883-D501A8D5C2C8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3253" name="그래픽 5" descr="기차 단색으로 채워진">
            <a:extLst>
              <a:ext uri="{FF2B5EF4-FFF2-40B4-BE49-F238E27FC236}">
                <a16:creationId xmlns:a16="http://schemas.microsoft.com/office/drawing/2014/main" id="{69311A91-DA1D-D595-637F-1F7C3774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슬라이드 번호 개체 틀 9">
            <a:extLst>
              <a:ext uri="{FF2B5EF4-FFF2-40B4-BE49-F238E27FC236}">
                <a16:creationId xmlns:a16="http://schemas.microsoft.com/office/drawing/2014/main" id="{F13E6D94-1D7A-F3B0-6331-5B67FBBE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33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58D24-6267-5F5C-05DF-09FA82CA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7" y="2177028"/>
            <a:ext cx="10961246" cy="31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8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텍스트, 스크린샷, 패턴, 직사각형이(가) 표시된 사진&#10;&#10;자동 생성된 설명">
            <a:extLst>
              <a:ext uri="{FF2B5EF4-FFF2-40B4-BE49-F238E27FC236}">
                <a16:creationId xmlns:a16="http://schemas.microsoft.com/office/drawing/2014/main" id="{3BBC5E18-2E9E-6019-14E0-49F6F5C2C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98" y="755650"/>
            <a:ext cx="7407534" cy="6102350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84BDF35-73A9-0D71-CB36-213843F8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34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21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84BDF35-73A9-0D71-CB36-213843F8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35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1C06F6-F4F3-AD75-A7E0-7C825F3D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38" y="2387887"/>
            <a:ext cx="10976123" cy="257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9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텍스트, 스크린샷, 다채로움, 패턴이(가) 표시된 사진&#10;&#10;자동 생성된 설명">
            <a:extLst>
              <a:ext uri="{FF2B5EF4-FFF2-40B4-BE49-F238E27FC236}">
                <a16:creationId xmlns:a16="http://schemas.microsoft.com/office/drawing/2014/main" id="{A4CB8880-90A7-D9F9-AC6F-B4A0363D2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09" y="765820"/>
            <a:ext cx="7700043" cy="6092179"/>
          </a:xfrm>
          <a:prstGeom prst="rect">
            <a:avLst/>
          </a:prstGeom>
        </p:spPr>
      </p:pic>
      <p:sp>
        <p:nvSpPr>
          <p:cNvPr id="21" name="슬라이드 번호 개체 틀 9">
            <a:extLst>
              <a:ext uri="{FF2B5EF4-FFF2-40B4-BE49-F238E27FC236}">
                <a16:creationId xmlns:a16="http://schemas.microsoft.com/office/drawing/2014/main" id="{C915BA7B-1D07-5543-BEEE-BDDB0D09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36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9">
            <a:extLst>
              <a:ext uri="{FF2B5EF4-FFF2-40B4-BE49-F238E27FC236}">
                <a16:creationId xmlns:a16="http://schemas.microsoft.com/office/drawing/2014/main" id="{C915BA7B-1D07-5543-BEEE-BDDB0D09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37</a:t>
            </a:fld>
            <a:r>
              <a:rPr lang="en-US" altLang="ko-KR" dirty="0"/>
              <a:t>/68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40E584-2627-CB0E-97EF-62C10363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8" y="2134898"/>
            <a:ext cx="11043143" cy="28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30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텍스트, 스크린샷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614F4483-EAD0-88A4-40F7-5BCD89CE0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87" y="751092"/>
            <a:ext cx="7472213" cy="6106908"/>
          </a:xfrm>
          <a:prstGeom prst="rect">
            <a:avLst/>
          </a:prstGeom>
        </p:spPr>
      </p:pic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B7A349AB-8984-D78D-09D7-5E0B07C2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38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62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텍스트, 스크린샷, 다채로움, 보라색이(가) 표시된 사진&#10;&#10;자동 생성된 설명">
            <a:extLst>
              <a:ext uri="{FF2B5EF4-FFF2-40B4-BE49-F238E27FC236}">
                <a16:creationId xmlns:a16="http://schemas.microsoft.com/office/drawing/2014/main" id="{166758BD-64BC-2D53-D1E1-348E613F4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77" y="756004"/>
            <a:ext cx="7525302" cy="6101995"/>
          </a:xfrm>
          <a:prstGeom prst="rect">
            <a:avLst/>
          </a:prstGeom>
        </p:spPr>
      </p:pic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22186E38-4627-C87D-D5AF-FCD7A180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39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82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5AE259E7-C0FA-F627-2580-B9D47C927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 eaLnBrk="1" hangingPunct="1"/>
            <a: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Executive Summary</a:t>
            </a: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ko-KR" alt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97E88-BC6B-630D-A68D-791B23322CA6}"/>
              </a:ext>
            </a:extLst>
          </p:cNvPr>
          <p:cNvSpPr txBox="1"/>
          <p:nvPr/>
        </p:nvSpPr>
        <p:spPr>
          <a:xfrm>
            <a:off x="1178628" y="1764298"/>
            <a:ext cx="9834744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1" dirty="0"/>
              <a:t>2</a:t>
            </a:r>
            <a:r>
              <a:rPr lang="ko-KR" altLang="en-US" sz="2500" b="1" dirty="0"/>
              <a:t>호선 잠실역과 가산디지털단지와 같은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 </a:t>
            </a:r>
            <a:r>
              <a:rPr lang="ko-KR" altLang="en-US" sz="2500" b="1" dirty="0">
                <a:solidFill>
                  <a:srgbClr val="FF0000"/>
                </a:solidFill>
              </a:rPr>
              <a:t>상업지구에 속해 있는 환승역</a:t>
            </a:r>
            <a:r>
              <a:rPr lang="ko-KR" altLang="en-US" sz="2500" b="1" dirty="0"/>
              <a:t>의 지하철 이용승객수가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주말보다는 </a:t>
            </a:r>
            <a:r>
              <a:rPr lang="ko-KR" altLang="en-US" sz="2500" b="1" dirty="0">
                <a:solidFill>
                  <a:srgbClr val="FF0000"/>
                </a:solidFill>
              </a:rPr>
              <a:t>주중</a:t>
            </a:r>
            <a:r>
              <a:rPr lang="ko-KR" altLang="en-US" sz="2500" b="1" dirty="0"/>
              <a:t>에 많았다</a:t>
            </a:r>
            <a:r>
              <a:rPr lang="en-US" altLang="ko-KR" sz="2500" b="1" dirty="0"/>
              <a:t>.</a:t>
            </a:r>
          </a:p>
          <a:p>
            <a:pPr algn="ctr"/>
            <a:endParaRPr lang="en-US" altLang="ko-KR" sz="2500" b="1" dirty="0"/>
          </a:p>
          <a:p>
            <a:pPr algn="ctr"/>
            <a:endParaRPr lang="en-US" altLang="ko-KR" sz="2500" b="1" dirty="0"/>
          </a:p>
          <a:p>
            <a:pPr algn="ctr"/>
            <a:endParaRPr lang="en-US" altLang="ko-KR" sz="25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2500" b="1" dirty="0" err="1">
                <a:solidFill>
                  <a:srgbClr val="FF0000"/>
                </a:solidFill>
              </a:rPr>
              <a:t>승하차총승객수</a:t>
            </a:r>
            <a:r>
              <a:rPr lang="ko-KR" altLang="en-US" sz="2500" b="1" dirty="0" err="1"/>
              <a:t>는</a:t>
            </a:r>
            <a:r>
              <a:rPr lang="ko-KR" altLang="en-US" sz="2500" b="1" dirty="0">
                <a:solidFill>
                  <a:srgbClr val="FF0000"/>
                </a:solidFill>
              </a:rPr>
              <a:t> 출퇴근 시간대 지하철 </a:t>
            </a:r>
            <a:r>
              <a:rPr lang="ko-KR" altLang="en-US" sz="2500" b="1" dirty="0" err="1">
                <a:solidFill>
                  <a:srgbClr val="FF0000"/>
                </a:solidFill>
              </a:rPr>
              <a:t>이용승객수</a:t>
            </a:r>
            <a:r>
              <a:rPr lang="ko-KR" altLang="en-US" sz="2500" b="1" dirty="0" err="1"/>
              <a:t>와</a:t>
            </a:r>
            <a:r>
              <a:rPr lang="ko-KR" altLang="en-US" sz="2500" b="1" dirty="0">
                <a:solidFill>
                  <a:srgbClr val="FF0000"/>
                </a:solidFill>
              </a:rPr>
              <a:t> </a:t>
            </a:r>
            <a:r>
              <a:rPr lang="ko-KR" altLang="en-US" sz="2500" b="1" dirty="0"/>
              <a:t>관련이 있다</a:t>
            </a:r>
            <a:endParaRPr lang="en-US" altLang="ko-KR" sz="2500" b="1" dirty="0"/>
          </a:p>
          <a:p>
            <a:pPr algn="ctr"/>
            <a:endParaRPr lang="en-US" altLang="ko-KR" sz="2500" b="1" dirty="0"/>
          </a:p>
          <a:p>
            <a:pPr algn="ctr"/>
            <a:endParaRPr lang="en-US" altLang="ko-KR" sz="2500" b="1" dirty="0"/>
          </a:p>
          <a:p>
            <a:pPr algn="ctr"/>
            <a:endParaRPr lang="en-US" altLang="ko-KR" sz="2500" b="1" dirty="0"/>
          </a:p>
          <a:p>
            <a:pPr algn="ctr"/>
            <a:r>
              <a:rPr lang="ko-KR" altLang="en-US" sz="2500" b="1" dirty="0"/>
              <a:t>외부 데이터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시간대별 </a:t>
            </a:r>
            <a:r>
              <a:rPr lang="ko-KR" altLang="en-US" sz="2500" b="1" dirty="0" err="1"/>
              <a:t>승하차승객수</a:t>
            </a:r>
            <a:r>
              <a:rPr lang="en-US" altLang="ko-KR" sz="2500" b="1" dirty="0"/>
              <a:t>)</a:t>
            </a:r>
            <a:r>
              <a:rPr lang="ko-KR" altLang="en-US" sz="2500" b="1" dirty="0" err="1"/>
              <a:t>를</a:t>
            </a:r>
            <a:r>
              <a:rPr lang="ko-KR" altLang="en-US" sz="2500" b="1" dirty="0"/>
              <a:t> 통해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출퇴근시간과 지하철 </a:t>
            </a:r>
            <a:r>
              <a:rPr lang="ko-KR" altLang="en-US" sz="2500" b="1" dirty="0" err="1"/>
              <a:t>승하차총승객수</a:t>
            </a:r>
            <a:r>
              <a:rPr lang="ko-KR" altLang="en-US" sz="2500" b="1" dirty="0"/>
              <a:t> 관계를 살펴봄</a:t>
            </a:r>
            <a:endParaRPr lang="en-US" altLang="ko-KR" sz="2500" b="1" dirty="0"/>
          </a:p>
          <a:p>
            <a:pPr algn="ctr"/>
            <a:endParaRPr lang="en-US" altLang="ko-KR" sz="2500" b="1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664CC3A-F396-0813-ADEA-78A7FB0FB5E3}"/>
              </a:ext>
            </a:extLst>
          </p:cNvPr>
          <p:cNvSpPr/>
          <p:nvPr/>
        </p:nvSpPr>
        <p:spPr>
          <a:xfrm>
            <a:off x="5703404" y="3073974"/>
            <a:ext cx="785192" cy="71005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236E9BAC-CC43-8A72-95E6-A8F956ADB412}"/>
              </a:ext>
            </a:extLst>
          </p:cNvPr>
          <p:cNvSpPr/>
          <p:nvPr/>
        </p:nvSpPr>
        <p:spPr>
          <a:xfrm>
            <a:off x="5703404" y="4607658"/>
            <a:ext cx="785192" cy="71005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57BC7522-936F-2CD2-69EA-E5C6A511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텍스트, 스크린샷, 다채로움, 보라색이(가) 표시된 사진&#10;&#10;자동 생성된 설명">
            <a:extLst>
              <a:ext uri="{FF2B5EF4-FFF2-40B4-BE49-F238E27FC236}">
                <a16:creationId xmlns:a16="http://schemas.microsoft.com/office/drawing/2014/main" id="{ADCF1B1E-B66C-59F8-7A87-72BC25EB8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88" y="755650"/>
            <a:ext cx="7466635" cy="6102349"/>
          </a:xfrm>
          <a:prstGeom prst="rect">
            <a:avLst/>
          </a:prstGeom>
        </p:spPr>
      </p:pic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894D02BB-ED19-B98A-24CB-2BD73FC5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40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297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71F46354-B705-1542-28F6-0C62637EE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76" y="756006"/>
            <a:ext cx="7525301" cy="6101994"/>
          </a:xfrm>
          <a:prstGeom prst="rect">
            <a:avLst/>
          </a:prstGeom>
        </p:spPr>
      </p:pic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6EE7CACF-0AE8-06FB-3D30-745D9E42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41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696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텍스트, 스크린샷, 보라색, 다채로움이(가) 표시된 사진&#10;&#10;자동 생성된 설명">
            <a:extLst>
              <a:ext uri="{FF2B5EF4-FFF2-40B4-BE49-F238E27FC236}">
                <a16:creationId xmlns:a16="http://schemas.microsoft.com/office/drawing/2014/main" id="{21EA00E9-7AC9-42BB-B538-A4310F50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99" y="754580"/>
            <a:ext cx="7591098" cy="6103420"/>
          </a:xfrm>
          <a:prstGeom prst="rect">
            <a:avLst/>
          </a:prstGeom>
        </p:spPr>
      </p:pic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4C99B86D-057B-8D19-42B7-893E0C41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42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00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스크린샷, 텍스트, 직사각형, 사각형이(가) 표시된 사진&#10;&#10;자동 생성된 설명">
            <a:extLst>
              <a:ext uri="{FF2B5EF4-FFF2-40B4-BE49-F238E27FC236}">
                <a16:creationId xmlns:a16="http://schemas.microsoft.com/office/drawing/2014/main" id="{081B9631-CC9C-8642-FA1E-9E961C7DB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42" y="755650"/>
            <a:ext cx="7214993" cy="6089493"/>
          </a:xfrm>
          <a:prstGeom prst="rect">
            <a:avLst/>
          </a:prstGeom>
        </p:spPr>
      </p:pic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CE31D0C9-8D58-0785-7790-005D4E01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43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810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37D3032-1E6E-FF9E-559D-9F59CEF9DB3A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AFB814-2932-1BC3-47CC-755EA4D8FA6F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5.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노선별로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승차승객수를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비교해 볼 수 있을까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(1~9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요일별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heatmap)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Q6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133" name="그래픽 5" descr="기차 단색으로 채워진">
            <a:extLst>
              <a:ext uri="{FF2B5EF4-FFF2-40B4-BE49-F238E27FC236}">
                <a16:creationId xmlns:a16="http://schemas.microsoft.com/office/drawing/2014/main" id="{6824E3DE-26E4-97D9-6231-A2E866224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F7EFF265-B750-62AE-D271-59E5DBDFF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9" y="763280"/>
            <a:ext cx="7516330" cy="6094720"/>
          </a:xfrm>
          <a:prstGeom prst="rect">
            <a:avLst/>
          </a:prstGeom>
        </p:spPr>
      </p:pic>
      <p:sp>
        <p:nvSpPr>
          <p:cNvPr id="12" name="슬라이드 번호 개체 틀 9">
            <a:extLst>
              <a:ext uri="{FF2B5EF4-FFF2-40B4-BE49-F238E27FC236}">
                <a16:creationId xmlns:a16="http://schemas.microsoft.com/office/drawing/2014/main" id="{3116504F-8649-72EA-14C0-3E46BFF1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44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85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B81E191-08C7-AE49-855A-463635C291DC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BFCA78-B3BC-8097-6F22-9E7A34B095CD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6. 1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호선에서 가장 하차를 많이 하는 역은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en-US" altLang="ko-KR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groupby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Q7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래픽 6" descr="기차 단색으로 채워진">
            <a:extLst>
              <a:ext uri="{FF2B5EF4-FFF2-40B4-BE49-F238E27FC236}">
                <a16:creationId xmlns:a16="http://schemas.microsoft.com/office/drawing/2014/main" id="{1F73FED5-2BE1-C1AB-5828-55216CB4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712BD285-C027-720C-A3BB-4278EFE37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563" y="49213"/>
            <a:ext cx="3082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가산디지털단지역</a:t>
            </a:r>
          </a:p>
        </p:txBody>
      </p:sp>
      <p:sp>
        <p:nvSpPr>
          <p:cNvPr id="20" name="슬라이드 번호 개체 틀 9">
            <a:extLst>
              <a:ext uri="{FF2B5EF4-FFF2-40B4-BE49-F238E27FC236}">
                <a16:creationId xmlns:a16="http://schemas.microsoft.com/office/drawing/2014/main" id="{D234137E-6906-1282-CB57-B47C107A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45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228753-547D-70C3-87A2-C038EADC5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57" y="1339972"/>
            <a:ext cx="11495486" cy="21132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FDC77D-8504-610C-C13F-873300B00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3" y="4037568"/>
            <a:ext cx="7692790" cy="1939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50205-9382-EE93-3B06-6A75EB64728A}"/>
              </a:ext>
            </a:extLst>
          </p:cNvPr>
          <p:cNvSpPr txBox="1"/>
          <p:nvPr/>
        </p:nvSpPr>
        <p:spPr>
          <a:xfrm>
            <a:off x="8523577" y="4730386"/>
            <a:ext cx="3043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rgbClr val="FF0000"/>
                </a:solidFill>
              </a:rPr>
              <a:t>약 </a:t>
            </a:r>
            <a:r>
              <a:rPr kumimoji="1" lang="en-US" altLang="ko-KR" sz="3000" b="1" dirty="0">
                <a:solidFill>
                  <a:srgbClr val="FF0000"/>
                </a:solidFill>
              </a:rPr>
              <a:t>1057</a:t>
            </a:r>
            <a:r>
              <a:rPr kumimoji="1" lang="ko-KR" altLang="en-US" sz="3000" b="1" dirty="0">
                <a:solidFill>
                  <a:srgbClr val="FF0000"/>
                </a:solidFill>
              </a:rPr>
              <a:t>만명</a:t>
            </a:r>
          </a:p>
        </p:txBody>
      </p:sp>
    </p:spTree>
    <p:extLst>
      <p:ext uri="{BB962C8B-B14F-4D97-AF65-F5344CB8AC3E}">
        <p14:creationId xmlns:p14="http://schemas.microsoft.com/office/powerpoint/2010/main" val="3668855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B81E191-08C7-AE49-855A-463635C291DC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BFCA78-B3BC-8097-6F22-9E7A34B095CD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6. 1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호선에서 가장 하차를 많이 하는 역은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(</a:t>
            </a:r>
            <a:r>
              <a:rPr lang="en-US" altLang="ko-KR" sz="15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groupby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Q7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래픽 6" descr="기차 단색으로 채워진">
            <a:extLst>
              <a:ext uri="{FF2B5EF4-FFF2-40B4-BE49-F238E27FC236}">
                <a16:creationId xmlns:a16="http://schemas.microsoft.com/office/drawing/2014/main" id="{1F73FED5-2BE1-C1AB-5828-55216CB4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712BD285-C027-720C-A3BB-4278EFE37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563" y="49213"/>
            <a:ext cx="3082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가산디지털단지역</a:t>
            </a:r>
          </a:p>
        </p:txBody>
      </p:sp>
      <p:sp>
        <p:nvSpPr>
          <p:cNvPr id="20" name="슬라이드 번호 개체 틀 9">
            <a:extLst>
              <a:ext uri="{FF2B5EF4-FFF2-40B4-BE49-F238E27FC236}">
                <a16:creationId xmlns:a16="http://schemas.microsoft.com/office/drawing/2014/main" id="{D234137E-6906-1282-CB57-B47C107A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46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DC99E-274C-0BDA-19FA-43FCC72630D5}"/>
              </a:ext>
            </a:extLst>
          </p:cNvPr>
          <p:cNvSpPr txBox="1"/>
          <p:nvPr/>
        </p:nvSpPr>
        <p:spPr>
          <a:xfrm>
            <a:off x="5286303" y="940955"/>
            <a:ext cx="17051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badi" panose="020B0604020104020204" pitchFamily="34" charset="0"/>
                <a:ea typeface="나눔고딕 ExtraBold" panose="020D0904000000000000" pitchFamily="50" charset="-127"/>
                <a:cs typeface="+mj-cs"/>
              </a:rPr>
              <a:t>Why</a:t>
            </a:r>
            <a:r>
              <a:rPr lang="en-US" altLang="ko-KR" sz="5000" b="1" dirty="0">
                <a:solidFill>
                  <a:srgbClr val="0D0D0D"/>
                </a:solidFill>
                <a:highlight>
                  <a:srgbClr val="FFFFFF"/>
                </a:highlight>
                <a:latin typeface="Abadi" panose="020B0604020104020204" pitchFamily="34" charset="0"/>
                <a:ea typeface="나눔고딕 ExtraBold" panose="020D0904000000000000" pitchFamily="50" charset="-127"/>
                <a:cs typeface="+mj-cs"/>
              </a:rPr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B1F59-5697-C066-5FAF-9B123CDB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85" y="1802729"/>
            <a:ext cx="6282836" cy="4293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29A64C-CDF0-57F8-968C-693F95AC3E58}"/>
              </a:ext>
            </a:extLst>
          </p:cNvPr>
          <p:cNvSpPr txBox="1"/>
          <p:nvPr/>
        </p:nvSpPr>
        <p:spPr>
          <a:xfrm>
            <a:off x="7218218" y="2967060"/>
            <a:ext cx="4503233" cy="185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나눔고딕 ExtraBold" panose="020B0600000101010101" charset="-127"/>
                <a:ea typeface="나눔고딕 ExtraBold" panose="020B0600000101010101" charset="-127"/>
              </a:rPr>
              <a:t>스타트업 창업 지원</a:t>
            </a:r>
            <a:endParaRPr lang="en-US" altLang="ko-KR" sz="2500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나눔고딕 ExtraBold" panose="020B0600000101010101" charset="-127"/>
                <a:ea typeface="나눔고딕 ExtraBold" panose="020B0600000101010101" charset="-127"/>
              </a:rPr>
              <a:t>벤처 창업의 중심지</a:t>
            </a:r>
            <a:endParaRPr lang="en-US" altLang="ko-KR" sz="2500" dirty="0"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나눔고딕 ExtraBold" panose="020B0600000101010101" charset="-127"/>
                <a:ea typeface="나눔고딕 ExtraBold" panose="020B0600000101010101" charset="-127"/>
              </a:rPr>
              <a:t>따라서 많은 </a:t>
            </a:r>
            <a:r>
              <a:rPr lang="ko-KR" altLang="en-US" sz="3000" dirty="0">
                <a:solidFill>
                  <a:srgbClr val="FF0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근로자</a:t>
            </a:r>
            <a:r>
              <a:rPr lang="ko-KR" altLang="en-US" sz="3000" dirty="0">
                <a:latin typeface="나눔고딕 ExtraBold" panose="020B0600000101010101" charset="-127"/>
                <a:ea typeface="나눔고딕 ExtraBold" panose="020B0600000101010101" charset="-127"/>
              </a:rPr>
              <a:t> 발생</a:t>
            </a:r>
            <a:r>
              <a:rPr lang="en-US" altLang="ko-KR" sz="3000" dirty="0">
                <a:latin typeface="나눔고딕 ExtraBold" panose="020B0600000101010101" charset="-127"/>
                <a:ea typeface="나눔고딕 ExtraBold" panose="020B0600000101010101" charset="-127"/>
              </a:rPr>
              <a:t> !</a:t>
            </a:r>
            <a:endParaRPr lang="ko-KR" altLang="en-US" sz="30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1B3BE-B502-6305-A4FA-E4AD4D1CADCD}"/>
              </a:ext>
            </a:extLst>
          </p:cNvPr>
          <p:cNvSpPr txBox="1"/>
          <p:nvPr/>
        </p:nvSpPr>
        <p:spPr>
          <a:xfrm>
            <a:off x="836992" y="6067863"/>
            <a:ext cx="8632842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안병준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서울 도심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`G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밸리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`…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젊은 벤처들이 몰려온다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매일경제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2019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https://</a:t>
            </a:r>
            <a:r>
              <a:rPr kumimoji="0" lang="en-US" altLang="ko-KR" sz="11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www.mk.co.kr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/news/business/8845507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675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잠실역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E6C685-0A80-AC67-C0D4-5C48D7E155A4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승객이 많은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승차역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[Q5] &amp; 2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호선에서 가장 승차를 많이 한 역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[Q8]</a:t>
            </a:r>
            <a:endParaRPr lang="ko-KR" altLang="en-US" sz="1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슬라이드 번호 개체 틀 9">
            <a:extLst>
              <a:ext uri="{FF2B5EF4-FFF2-40B4-BE49-F238E27FC236}">
                <a16:creationId xmlns:a16="http://schemas.microsoft.com/office/drawing/2014/main" id="{FC00C011-514A-B7ED-C857-FD7AA689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47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63634E-5236-981C-C211-985B9749A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60" y="864466"/>
            <a:ext cx="10226590" cy="18697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EEFAC1-13FA-02E1-5358-6734B7AF8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40" y="2831521"/>
            <a:ext cx="10235510" cy="2102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0BB94-A063-6165-8685-08786724E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565" y="5222965"/>
            <a:ext cx="3664731" cy="1186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28F704-0EF1-048B-7424-FBB4AE940724}"/>
              </a:ext>
            </a:extLst>
          </p:cNvPr>
          <p:cNvSpPr txBox="1"/>
          <p:nvPr/>
        </p:nvSpPr>
        <p:spPr>
          <a:xfrm>
            <a:off x="6874886" y="5539402"/>
            <a:ext cx="3043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rgbClr val="FF0000"/>
                </a:solidFill>
              </a:rPr>
              <a:t>약 </a:t>
            </a:r>
            <a:r>
              <a:rPr kumimoji="1" lang="en-US" altLang="ko-KR" sz="3000" b="1" dirty="0">
                <a:solidFill>
                  <a:srgbClr val="FF0000"/>
                </a:solidFill>
              </a:rPr>
              <a:t>1857</a:t>
            </a:r>
            <a:r>
              <a:rPr kumimoji="1" lang="ko-KR" altLang="en-US" sz="3000" b="1" dirty="0">
                <a:solidFill>
                  <a:srgbClr val="FF0000"/>
                </a:solidFill>
              </a:rPr>
              <a:t>만명</a:t>
            </a:r>
          </a:p>
        </p:txBody>
      </p:sp>
    </p:spTree>
    <p:extLst>
      <p:ext uri="{BB962C8B-B14F-4D97-AF65-F5344CB8AC3E}">
        <p14:creationId xmlns:p14="http://schemas.microsoft.com/office/powerpoint/2010/main" val="3269163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잠실역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D1C9BF-954C-8EEC-E553-4671B2E5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10" y="1461052"/>
            <a:ext cx="5497379" cy="52604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56A57A-DAB8-2F4F-1DF3-FFFDAE62C72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승객이 많은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승차역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[Q5] &amp; 2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호선에서 가장 승차를 많이 한 역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[Q8]</a:t>
            </a:r>
            <a:endParaRPr lang="ko-KR" altLang="en-US" sz="1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슬라이드 번호 개체 틀 9">
            <a:extLst>
              <a:ext uri="{FF2B5EF4-FFF2-40B4-BE49-F238E27FC236}">
                <a16:creationId xmlns:a16="http://schemas.microsoft.com/office/drawing/2014/main" id="{20D6173D-FAAD-9C69-EBFA-2D66EE9D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48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0B62-1ECC-A42A-1E95-87228B6E746C}"/>
              </a:ext>
            </a:extLst>
          </p:cNvPr>
          <p:cNvSpPr txBox="1"/>
          <p:nvPr/>
        </p:nvSpPr>
        <p:spPr>
          <a:xfrm>
            <a:off x="132412" y="813713"/>
            <a:ext cx="17051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badi" panose="020B0604020104020204" pitchFamily="34" charset="0"/>
                <a:ea typeface="나눔고딕 ExtraBold" panose="020D0904000000000000" pitchFamily="50" charset="-127"/>
                <a:cs typeface="+mj-cs"/>
              </a:rPr>
              <a:t>Why</a:t>
            </a:r>
            <a:r>
              <a:rPr lang="en-US" altLang="ko-KR" sz="5000" b="1" dirty="0">
                <a:solidFill>
                  <a:srgbClr val="0D0D0D"/>
                </a:solidFill>
                <a:highlight>
                  <a:srgbClr val="FFFFFF"/>
                </a:highlight>
                <a:latin typeface="Abadi" panose="020B0604020104020204" pitchFamily="34" charset="0"/>
                <a:ea typeface="나눔고딕 ExtraBold" panose="020D0904000000000000" pitchFamily="50" charset="-127"/>
                <a:cs typeface="+mj-cs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582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잠실역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D1C9BF-954C-8EEC-E553-4671B2E5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10" y="1461052"/>
            <a:ext cx="5497379" cy="52604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56A57A-DAB8-2F4F-1DF3-FFFDAE62C72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승객이 많은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승차역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[Q5] &amp; 2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호선에서 가장 승차를 많이 한 역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[Q8]</a:t>
            </a:r>
            <a:endParaRPr lang="ko-KR" altLang="en-US" sz="1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슬라이드 번호 개체 틀 9">
            <a:extLst>
              <a:ext uri="{FF2B5EF4-FFF2-40B4-BE49-F238E27FC236}">
                <a16:creationId xmlns:a16="http://schemas.microsoft.com/office/drawing/2014/main" id="{20D6173D-FAAD-9C69-EBFA-2D66EE9D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49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0B62-1ECC-A42A-1E95-87228B6E746C}"/>
              </a:ext>
            </a:extLst>
          </p:cNvPr>
          <p:cNvSpPr txBox="1"/>
          <p:nvPr/>
        </p:nvSpPr>
        <p:spPr>
          <a:xfrm>
            <a:off x="132412" y="813713"/>
            <a:ext cx="17051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badi" panose="020B0604020104020204" pitchFamily="34" charset="0"/>
                <a:ea typeface="나눔고딕 ExtraBold" panose="020D0904000000000000" pitchFamily="50" charset="-127"/>
                <a:cs typeface="+mj-cs"/>
              </a:rPr>
              <a:t>Why</a:t>
            </a:r>
            <a:r>
              <a:rPr lang="en-US" altLang="ko-KR" sz="5000" b="1" dirty="0">
                <a:solidFill>
                  <a:srgbClr val="0D0D0D"/>
                </a:solidFill>
                <a:highlight>
                  <a:srgbClr val="FFFFFF"/>
                </a:highlight>
                <a:latin typeface="Abadi" panose="020B0604020104020204" pitchFamily="34" charset="0"/>
                <a:ea typeface="나눔고딕 ExtraBold" panose="020D0904000000000000" pitchFamily="50" charset="-127"/>
                <a:cs typeface="+mj-cs"/>
              </a:rPr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2C140-1EE6-3238-AE1E-FDF6CA31CCE7}"/>
              </a:ext>
            </a:extLst>
          </p:cNvPr>
          <p:cNvSpPr txBox="1"/>
          <p:nvPr/>
        </p:nvSpPr>
        <p:spPr>
          <a:xfrm>
            <a:off x="5324415" y="3538865"/>
            <a:ext cx="2358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일반상업지역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4C3BF-90DF-68DC-ADC9-900063D9C379}"/>
              </a:ext>
            </a:extLst>
          </p:cNvPr>
          <p:cNvSpPr txBox="1"/>
          <p:nvPr/>
        </p:nvSpPr>
        <p:spPr>
          <a:xfrm>
            <a:off x="5230401" y="4747552"/>
            <a:ext cx="4516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유통상업지역</a:t>
            </a:r>
            <a:r>
              <a:rPr lang="en-US" altLang="ko-KR" sz="1400" b="1" dirty="0"/>
              <a:t>( </a:t>
            </a:r>
            <a:r>
              <a:rPr lang="ko-KR" altLang="en-US" sz="1400" b="1" dirty="0"/>
              <a:t>농수산물 종합도매시장 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815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5AE259E7-C0FA-F627-2580-B9D47C927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 eaLnBrk="1" hangingPunct="1"/>
            <a:r>
              <a:rPr lang="en-US" altLang="ko-KR" sz="5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Data Wrangling</a:t>
            </a: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ko-KR" alt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172" name="그룹 15">
            <a:extLst>
              <a:ext uri="{FF2B5EF4-FFF2-40B4-BE49-F238E27FC236}">
                <a16:creationId xmlns:a16="http://schemas.microsoft.com/office/drawing/2014/main" id="{41055C90-F089-BF45-3A33-06E4D8075B43}"/>
              </a:ext>
            </a:extLst>
          </p:cNvPr>
          <p:cNvGrpSpPr>
            <a:grpSpLocks/>
          </p:cNvGrpSpPr>
          <p:nvPr/>
        </p:nvGrpSpPr>
        <p:grpSpPr bwMode="auto">
          <a:xfrm>
            <a:off x="2824064" y="2267050"/>
            <a:ext cx="7688262" cy="554038"/>
            <a:chOff x="2294212" y="4211360"/>
            <a:chExt cx="7687988" cy="553998"/>
          </a:xfrm>
        </p:grpSpPr>
        <p:sp>
          <p:nvSpPr>
            <p:cNvPr id="7177" name="TextBox 7">
              <a:extLst>
                <a:ext uri="{FF2B5EF4-FFF2-40B4-BE49-F238E27FC236}">
                  <a16:creationId xmlns:a16="http://schemas.microsoft.com/office/drawing/2014/main" id="{763D7920-2F56-F307-7B36-0864AB9B2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0050" y="4211360"/>
              <a:ext cx="70121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숫자별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요일 매핑을 변경했다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7178" name="그림 8" descr="그래픽, 카민, 상징, 레드이(가) 표시된 사진&#10;&#10;자동 생성된 설명">
              <a:extLst>
                <a:ext uri="{FF2B5EF4-FFF2-40B4-BE49-F238E27FC236}">
                  <a16:creationId xmlns:a16="http://schemas.microsoft.com/office/drawing/2014/main" id="{7399F04D-5308-FF9A-4599-825A82434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212" y="4269284"/>
              <a:ext cx="525186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그룹 15">
            <a:extLst>
              <a:ext uri="{FF2B5EF4-FFF2-40B4-BE49-F238E27FC236}">
                <a16:creationId xmlns:a16="http://schemas.microsoft.com/office/drawing/2014/main" id="{28A269ED-C925-1AED-E38A-B43F784F4891}"/>
              </a:ext>
            </a:extLst>
          </p:cNvPr>
          <p:cNvGrpSpPr>
            <a:grpSpLocks/>
          </p:cNvGrpSpPr>
          <p:nvPr/>
        </p:nvGrpSpPr>
        <p:grpSpPr bwMode="auto">
          <a:xfrm>
            <a:off x="2824064" y="3358456"/>
            <a:ext cx="7688262" cy="554038"/>
            <a:chOff x="2294212" y="4211360"/>
            <a:chExt cx="7687988" cy="553998"/>
          </a:xfrm>
        </p:grpSpPr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6C046215-392A-E3C5-0DD2-F4860B76C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0050" y="4211360"/>
              <a:ext cx="70121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승하차총승객수를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sum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구했다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" name="그림 8" descr="그래픽, 카민, 상징, 레드이(가) 표시된 사진&#10;&#10;자동 생성된 설명">
              <a:extLst>
                <a:ext uri="{FF2B5EF4-FFF2-40B4-BE49-F238E27FC236}">
                  <a16:creationId xmlns:a16="http://schemas.microsoft.com/office/drawing/2014/main" id="{953DCB8A-6DBE-6021-F73D-C75A21A1F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212" y="4269284"/>
              <a:ext cx="525186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15">
            <a:extLst>
              <a:ext uri="{FF2B5EF4-FFF2-40B4-BE49-F238E27FC236}">
                <a16:creationId xmlns:a16="http://schemas.microsoft.com/office/drawing/2014/main" id="{01F63C45-1A96-FB3C-6221-86237E823514}"/>
              </a:ext>
            </a:extLst>
          </p:cNvPr>
          <p:cNvGrpSpPr>
            <a:grpSpLocks/>
          </p:cNvGrpSpPr>
          <p:nvPr/>
        </p:nvGrpSpPr>
        <p:grpSpPr bwMode="auto">
          <a:xfrm>
            <a:off x="2824064" y="4479999"/>
            <a:ext cx="7688262" cy="554038"/>
            <a:chOff x="2294212" y="4211360"/>
            <a:chExt cx="7687988" cy="55399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1B30512-93E1-CF52-60A1-8F3EE9A33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0050" y="4211360"/>
              <a:ext cx="70121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하차승객수가 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행을 제거하지 않았다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8" name="그림 8" descr="그래픽, 카민, 상징, 레드이(가) 표시된 사진&#10;&#10;자동 생성된 설명">
              <a:extLst>
                <a:ext uri="{FF2B5EF4-FFF2-40B4-BE49-F238E27FC236}">
                  <a16:creationId xmlns:a16="http://schemas.microsoft.com/office/drawing/2014/main" id="{1B825D4C-DEE3-CDE8-D0BB-2420689A2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212" y="4269284"/>
              <a:ext cx="525186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A390041-CA49-98AA-54D3-CB94C0F8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492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잠실역</a:t>
            </a:r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EB6DA8E-1855-524F-C52A-CECC4214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42" y="2059249"/>
            <a:ext cx="10889916" cy="1838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79976-1EEF-B2F7-625E-472C350E6553}"/>
              </a:ext>
            </a:extLst>
          </p:cNvPr>
          <p:cNvSpPr txBox="1"/>
          <p:nvPr/>
        </p:nvSpPr>
        <p:spPr>
          <a:xfrm>
            <a:off x="4929841" y="4525461"/>
            <a:ext cx="210826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/>
              <a:t>+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5000" b="1" dirty="0"/>
              <a:t>환승역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77000-8FB8-2E78-683B-D2D0BE746C7D}"/>
              </a:ext>
            </a:extLst>
          </p:cNvPr>
          <p:cNvSpPr txBox="1"/>
          <p:nvPr/>
        </p:nvSpPr>
        <p:spPr>
          <a:xfrm>
            <a:off x="825909" y="4195520"/>
            <a:ext cx="48045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출처</a:t>
            </a:r>
            <a:r>
              <a:rPr lang="en-US" altLang="ko-KR" sz="1500" dirty="0"/>
              <a:t>: </a:t>
            </a:r>
            <a:r>
              <a:rPr lang="ko-KR" altLang="en-US" sz="1500" dirty="0"/>
              <a:t>상업지역</a:t>
            </a:r>
            <a:r>
              <a:rPr lang="en-US" altLang="ko-KR" sz="1500" dirty="0"/>
              <a:t>, </a:t>
            </a:r>
            <a:r>
              <a:rPr lang="ko-KR" altLang="en-US" sz="1500" dirty="0"/>
              <a:t>네이버 지식백과</a:t>
            </a:r>
            <a:r>
              <a:rPr lang="en-US" altLang="ko-KR" sz="1500" dirty="0"/>
              <a:t>, </a:t>
            </a:r>
            <a:r>
              <a:rPr lang="ko-KR" altLang="en-US" sz="1500" dirty="0"/>
              <a:t>토지이용 용어사전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5F9013-01B8-5983-2AFE-BCD88FAA5863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승객이 많은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승차역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[Q5] &amp; 2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호선에서 가장 승차를 많이 한 역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[Q8]</a:t>
            </a:r>
            <a:endParaRPr lang="ko-KR" altLang="en-US" sz="1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슬라이드 번호 개체 틀 9">
            <a:extLst>
              <a:ext uri="{FF2B5EF4-FFF2-40B4-BE49-F238E27FC236}">
                <a16:creationId xmlns:a16="http://schemas.microsoft.com/office/drawing/2014/main" id="{3C60D15E-E2C2-6742-3170-E0C136BA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50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8216E-7BDE-39F6-D443-E2CA6F820852}"/>
              </a:ext>
            </a:extLst>
          </p:cNvPr>
          <p:cNvSpPr txBox="1"/>
          <p:nvPr/>
        </p:nvSpPr>
        <p:spPr>
          <a:xfrm>
            <a:off x="132412" y="813713"/>
            <a:ext cx="17051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badi" panose="020B0604020104020204" pitchFamily="34" charset="0"/>
                <a:ea typeface="나눔고딕 ExtraBold" panose="020D0904000000000000" pitchFamily="50" charset="-127"/>
                <a:cs typeface="+mj-cs"/>
              </a:rPr>
              <a:t>Why</a:t>
            </a:r>
            <a:r>
              <a:rPr lang="en-US" altLang="ko-KR" sz="5000" b="1" dirty="0">
                <a:solidFill>
                  <a:srgbClr val="0D0D0D"/>
                </a:solidFill>
                <a:highlight>
                  <a:srgbClr val="FFFFFF"/>
                </a:highlight>
                <a:latin typeface="Abadi" panose="020B0604020104020204" pitchFamily="34" charset="0"/>
                <a:ea typeface="나눔고딕 ExtraBold" panose="020D0904000000000000" pitchFamily="50" charset="-127"/>
                <a:cs typeface="+mj-cs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554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잠실역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7C03E-B7C8-61AF-813A-25516483D3D0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승객이 많은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승차역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[Q5] &amp; 2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호선에서 가장 승차를 많이 한 역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[Q8]</a:t>
            </a:r>
            <a:endParaRPr lang="ko-KR" altLang="en-US" sz="1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31FFA2D6-C638-3C59-9D87-1BF3FF18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51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0A7A24-EC1E-EF7C-330D-0BCF1CCA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49" y="2299782"/>
            <a:ext cx="11412102" cy="2258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26D9F-6547-D72C-FEF8-6070D5DA59EE}"/>
              </a:ext>
            </a:extLst>
          </p:cNvPr>
          <p:cNvSpPr txBox="1"/>
          <p:nvPr/>
        </p:nvSpPr>
        <p:spPr>
          <a:xfrm>
            <a:off x="2969182" y="4903286"/>
            <a:ext cx="702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자치구 별 경제활동인구 총합을 기준으로 </a:t>
            </a:r>
            <a:r>
              <a:rPr kumimoji="1" lang="en-US" altLang="ko-KR" dirty="0"/>
              <a:t>Heatmap Folium</a:t>
            </a:r>
            <a:r>
              <a:rPr kumimoji="1" lang="ko-KR" altLang="en-US" dirty="0"/>
              <a:t>을 보자</a:t>
            </a:r>
          </a:p>
        </p:txBody>
      </p:sp>
    </p:spTree>
    <p:extLst>
      <p:ext uri="{BB962C8B-B14F-4D97-AF65-F5344CB8AC3E}">
        <p14:creationId xmlns:p14="http://schemas.microsoft.com/office/powerpoint/2010/main" val="1811699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잠실역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7C03E-B7C8-61AF-813A-25516483D3D0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승객이 많은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승차역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[Q5] &amp; 2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호선에서 가장 승차를 많이 한 역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[Q8]</a:t>
            </a:r>
            <a:endParaRPr lang="ko-KR" altLang="en-US" sz="1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9EC7D-A2FA-3BEB-DF03-CA2C93B5F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2"/>
          <a:stretch/>
        </p:blipFill>
        <p:spPr>
          <a:xfrm>
            <a:off x="416432" y="1521157"/>
            <a:ext cx="7078407" cy="4668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4C63F-9A4E-7BE2-C7B4-488E1E63FE56}"/>
              </a:ext>
            </a:extLst>
          </p:cNvPr>
          <p:cNvSpPr txBox="1"/>
          <p:nvPr/>
        </p:nvSpPr>
        <p:spPr>
          <a:xfrm>
            <a:off x="4784583" y="1804789"/>
            <a:ext cx="26228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경제활동인구 총합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단위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명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FF4481-A9BA-6FE5-821F-C177AE9C8381}"/>
              </a:ext>
            </a:extLst>
          </p:cNvPr>
          <p:cNvSpPr txBox="1"/>
          <p:nvPr/>
        </p:nvSpPr>
        <p:spPr>
          <a:xfrm>
            <a:off x="416432" y="1154885"/>
            <a:ext cx="4336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&lt; </a:t>
            </a:r>
            <a:r>
              <a:rPr lang="ko-KR" altLang="en-US" sz="2000" b="1" dirty="0"/>
              <a:t>자치구별 총 경제활동인구 지도 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6" name="슬라이드 번호 개체 틀 9">
            <a:extLst>
              <a:ext uri="{FF2B5EF4-FFF2-40B4-BE49-F238E27FC236}">
                <a16:creationId xmlns:a16="http://schemas.microsoft.com/office/drawing/2014/main" id="{7E36EB2F-2402-4EA8-E539-79384700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52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425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잠실역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7C03E-B7C8-61AF-813A-25516483D3D0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승객이 많은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승차역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[Q5] &amp; 2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호선에서 가장 승차를 많이 한 역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[Q8]</a:t>
            </a:r>
            <a:endParaRPr lang="ko-KR" altLang="en-US" sz="1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31FFA2D6-C638-3C59-9D87-1BF3FF18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53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26D9F-6547-D72C-FEF8-6070D5DA59EE}"/>
              </a:ext>
            </a:extLst>
          </p:cNvPr>
          <p:cNvSpPr txBox="1"/>
          <p:nvPr/>
        </p:nvSpPr>
        <p:spPr>
          <a:xfrm>
            <a:off x="3208764" y="2477763"/>
            <a:ext cx="634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자치구 별 경제활동인구 총합을 기준으로 </a:t>
            </a:r>
            <a:r>
              <a:rPr kumimoji="1" lang="en-US" altLang="ko-KR" b="1" dirty="0"/>
              <a:t>Heatmap Folium</a:t>
            </a:r>
            <a:endParaRPr kumimoji="1"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825719-A895-DFDF-090F-91BC0BC2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71" y="3240007"/>
            <a:ext cx="10212981" cy="12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1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잠실역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7C03E-B7C8-61AF-813A-25516483D3D0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승객이 많은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승차역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[Q5] &amp; 2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호선에서 가장 승차를 많이 한 역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[Q8]</a:t>
            </a:r>
            <a:endParaRPr lang="ko-KR" altLang="en-US" sz="1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9">
            <a:extLst>
              <a:ext uri="{FF2B5EF4-FFF2-40B4-BE49-F238E27FC236}">
                <a16:creationId xmlns:a16="http://schemas.microsoft.com/office/drawing/2014/main" id="{7E36EB2F-2402-4EA8-E539-79384700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54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6BC4CC-DD58-49C0-6A8E-208DC0FF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606" y="2753054"/>
            <a:ext cx="3563732" cy="11025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D9C11C-3463-1CCB-66E7-801C19A3F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82"/>
          <a:stretch/>
        </p:blipFill>
        <p:spPr>
          <a:xfrm>
            <a:off x="416432" y="1521157"/>
            <a:ext cx="7078407" cy="4668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ABEF2-A356-020B-3FF0-D2D286F5C620}"/>
              </a:ext>
            </a:extLst>
          </p:cNvPr>
          <p:cNvSpPr txBox="1"/>
          <p:nvPr/>
        </p:nvSpPr>
        <p:spPr>
          <a:xfrm>
            <a:off x="4784583" y="1804789"/>
            <a:ext cx="26228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경제활동인구 총합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단위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명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22EDF-13B1-71FF-3B41-FFF94E1C79E8}"/>
              </a:ext>
            </a:extLst>
          </p:cNvPr>
          <p:cNvSpPr txBox="1"/>
          <p:nvPr/>
        </p:nvSpPr>
        <p:spPr>
          <a:xfrm>
            <a:off x="416432" y="1154885"/>
            <a:ext cx="4336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&lt; </a:t>
            </a:r>
            <a:r>
              <a:rPr lang="ko-KR" altLang="en-US" sz="2000" b="1" dirty="0"/>
              <a:t>자치구별 총 경제활동인구 지도 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609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D5D4DD-8738-A215-3D21-6B223C1E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30" y="1456052"/>
            <a:ext cx="8014263" cy="51210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12715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잠실역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7C03E-B7C8-61AF-813A-25516483D3D0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승객이 많은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승차역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[Q5] &amp; 2</a:t>
            </a:r>
            <a:r>
              <a:rPr lang="ko-KR" altLang="en-US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호선에서 가장 승차를 많이 한 역 </a:t>
            </a:r>
            <a:r>
              <a:rPr lang="en-US" altLang="ko-KR" sz="1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[Q8]</a:t>
            </a:r>
            <a:endParaRPr lang="ko-KR" altLang="en-US" sz="1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B8A0F-5BEB-3F50-166D-D87FA0F09141}"/>
              </a:ext>
            </a:extLst>
          </p:cNvPr>
          <p:cNvSpPr txBox="1"/>
          <p:nvPr/>
        </p:nvSpPr>
        <p:spPr>
          <a:xfrm>
            <a:off x="7458288" y="1827631"/>
            <a:ext cx="26228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경제활동인구 총합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단위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명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C53F1-7BEA-2E72-E856-C55C273CD405}"/>
              </a:ext>
            </a:extLst>
          </p:cNvPr>
          <p:cNvSpPr txBox="1"/>
          <p:nvPr/>
        </p:nvSpPr>
        <p:spPr>
          <a:xfrm>
            <a:off x="3970640" y="935187"/>
            <a:ext cx="4336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&lt; </a:t>
            </a:r>
            <a:r>
              <a:rPr lang="ko-KR" altLang="en-US" sz="2000" b="1" dirty="0"/>
              <a:t>자치구별 총 경제활동인구 지도 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37E16E5F-58F6-9F6D-F43C-8683904F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55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697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5AE259E7-C0FA-F627-2580-B9D47C927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 eaLnBrk="1" hangingPunct="1"/>
            <a:r>
              <a:rPr lang="ko-KR" altLang="en-US" sz="5000" b="1" dirty="0">
                <a:solidFill>
                  <a:srgbClr val="0D0D0D"/>
                </a:solidFill>
                <a:highlight>
                  <a:srgbClr val="FFFFFF"/>
                </a:highlight>
                <a:latin typeface="Abadi" panose="020B0604020104020204" pitchFamily="34" charset="0"/>
                <a:ea typeface="나눔고딕 ExtraBold" panose="020D0904000000000000" pitchFamily="50" charset="-127"/>
              </a:rPr>
              <a:t>잠깐</a:t>
            </a:r>
            <a:r>
              <a:rPr lang="en-US" altLang="ko-KR" sz="5000" b="1" dirty="0">
                <a:solidFill>
                  <a:srgbClr val="0D0D0D"/>
                </a:solidFill>
                <a:highlight>
                  <a:srgbClr val="FFFFFF"/>
                </a:highlight>
                <a:latin typeface="Abadi" panose="020B0604020104020204" pitchFamily="34" charset="0"/>
                <a:ea typeface="나눔고딕 ExtraBold" panose="020D0904000000000000" pitchFamily="50" charset="-127"/>
              </a:rPr>
              <a:t>!</a:t>
            </a: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4000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r>
              <a:rPr lang="ko-KR" altLang="en-US" sz="4000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과정이 하나의 인사이트를 속삭인다</a:t>
            </a:r>
          </a:p>
        </p:txBody>
      </p:sp>
      <p:grpSp>
        <p:nvGrpSpPr>
          <p:cNvPr id="7172" name="그룹 15">
            <a:extLst>
              <a:ext uri="{FF2B5EF4-FFF2-40B4-BE49-F238E27FC236}">
                <a16:creationId xmlns:a16="http://schemas.microsoft.com/office/drawing/2014/main" id="{41055C90-F089-BF45-3A33-06E4D8075B43}"/>
              </a:ext>
            </a:extLst>
          </p:cNvPr>
          <p:cNvGrpSpPr>
            <a:grpSpLocks/>
          </p:cNvGrpSpPr>
          <p:nvPr/>
        </p:nvGrpSpPr>
        <p:grpSpPr bwMode="auto">
          <a:xfrm>
            <a:off x="2251869" y="2294759"/>
            <a:ext cx="7688262" cy="553998"/>
            <a:chOff x="2294212" y="4211360"/>
            <a:chExt cx="7687988" cy="553958"/>
          </a:xfrm>
        </p:grpSpPr>
        <p:sp>
          <p:nvSpPr>
            <p:cNvPr id="7177" name="TextBox 7">
              <a:extLst>
                <a:ext uri="{FF2B5EF4-FFF2-40B4-BE49-F238E27FC236}">
                  <a16:creationId xmlns:a16="http://schemas.microsoft.com/office/drawing/2014/main" id="{763D7920-2F56-F307-7B36-0864AB9B2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0050" y="4211360"/>
              <a:ext cx="7012150" cy="553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지하철 이용승객 </a:t>
              </a:r>
              <a:r>
                <a:rPr lang="en-US" altLang="ko-KR" sz="30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30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주중 </a:t>
              </a:r>
              <a:r>
                <a:rPr lang="en-US" altLang="ko-KR" sz="30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&gt;</a:t>
              </a:r>
              <a:r>
                <a:rPr lang="ko-KR" altLang="en-US" sz="30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주말</a:t>
              </a:r>
              <a:r>
                <a:rPr lang="en-US" altLang="ko-KR" sz="30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7178" name="그림 8" descr="그래픽, 카민, 상징, 레드이(가) 표시된 사진&#10;&#10;자동 생성된 설명">
              <a:extLst>
                <a:ext uri="{FF2B5EF4-FFF2-40B4-BE49-F238E27FC236}">
                  <a16:creationId xmlns:a16="http://schemas.microsoft.com/office/drawing/2014/main" id="{7399F04D-5308-FF9A-4599-825A82434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212" y="4269284"/>
              <a:ext cx="525186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그룹 15">
            <a:extLst>
              <a:ext uri="{FF2B5EF4-FFF2-40B4-BE49-F238E27FC236}">
                <a16:creationId xmlns:a16="http://schemas.microsoft.com/office/drawing/2014/main" id="{28A269ED-C925-1AED-E38A-B43F784F4891}"/>
              </a:ext>
            </a:extLst>
          </p:cNvPr>
          <p:cNvGrpSpPr>
            <a:grpSpLocks/>
          </p:cNvGrpSpPr>
          <p:nvPr/>
        </p:nvGrpSpPr>
        <p:grpSpPr bwMode="auto">
          <a:xfrm>
            <a:off x="2251869" y="3248881"/>
            <a:ext cx="7954772" cy="553998"/>
            <a:chOff x="2294212" y="4211360"/>
            <a:chExt cx="7954489" cy="553958"/>
          </a:xfrm>
        </p:grpSpPr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6C046215-392A-E3C5-0DD2-F4860B76C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0050" y="4211360"/>
              <a:ext cx="7278651" cy="553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하차 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등은 가산디지털단지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30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G-Valley</a:t>
              </a:r>
              <a:r>
                <a:rPr lang="ko-KR" altLang="en-US" sz="30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때문</a:t>
              </a:r>
              <a:r>
                <a:rPr lang="en-US" altLang="ko-KR" sz="30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sz="30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5" name="그림 8" descr="그래픽, 카민, 상징, 레드이(가) 표시된 사진&#10;&#10;자동 생성된 설명">
              <a:extLst>
                <a:ext uri="{FF2B5EF4-FFF2-40B4-BE49-F238E27FC236}">
                  <a16:creationId xmlns:a16="http://schemas.microsoft.com/office/drawing/2014/main" id="{953DCB8A-6DBE-6021-F73D-C75A21A1F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212" y="4269284"/>
              <a:ext cx="525186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15">
            <a:extLst>
              <a:ext uri="{FF2B5EF4-FFF2-40B4-BE49-F238E27FC236}">
                <a16:creationId xmlns:a16="http://schemas.microsoft.com/office/drawing/2014/main" id="{01F63C45-1A96-FB3C-6221-86237E823514}"/>
              </a:ext>
            </a:extLst>
          </p:cNvPr>
          <p:cNvGrpSpPr>
            <a:grpSpLocks/>
          </p:cNvGrpSpPr>
          <p:nvPr/>
        </p:nvGrpSpPr>
        <p:grpSpPr bwMode="auto">
          <a:xfrm>
            <a:off x="2251869" y="4139011"/>
            <a:ext cx="8356554" cy="553998"/>
            <a:chOff x="2294212" y="4211360"/>
            <a:chExt cx="8356256" cy="553958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1B30512-93E1-CF52-60A1-8F3EE9A33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0049" y="4211360"/>
              <a:ext cx="7680419" cy="553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승차 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등은 </a:t>
              </a:r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잠실역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0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환승역이자 상업지구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때문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8" name="그림 8" descr="그래픽, 카민, 상징, 레드이(가) 표시된 사진&#10;&#10;자동 생성된 설명">
              <a:extLst>
                <a:ext uri="{FF2B5EF4-FFF2-40B4-BE49-F238E27FC236}">
                  <a16:creationId xmlns:a16="http://schemas.microsoft.com/office/drawing/2014/main" id="{1B825D4C-DEE3-CDE8-D0BB-2420689A2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212" y="4269284"/>
              <a:ext cx="525186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A390041-CA49-98AA-54D3-CB94C0F8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56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148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5AE259E7-C0FA-F627-2580-B9D47C927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 eaLnBrk="1" hangingPunct="1"/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ko-KR" alt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77" name="TextBox 7">
            <a:extLst>
              <a:ext uri="{FF2B5EF4-FFF2-40B4-BE49-F238E27FC236}">
                <a16:creationId xmlns:a16="http://schemas.microsoft.com/office/drawing/2014/main" id="{763D7920-2F56-F307-7B36-0864AB9B2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73" y="2271958"/>
            <a:ext cx="1129145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800" b="1" i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승하차총승객수와</a:t>
            </a:r>
            <a:r>
              <a:rPr lang="ko-KR" altLang="en-US" sz="4800" b="1" i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출퇴근 시간이</a:t>
            </a:r>
            <a:endParaRPr lang="en-US" altLang="ko-KR" sz="4800" b="1" i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800" b="1" i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관련이 있지 않을까</a:t>
            </a:r>
            <a:r>
              <a:rPr lang="en-US" altLang="ko-KR" sz="4800" b="1" i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4800" i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A390041-CA49-98AA-54D3-CB94C0F8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57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892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2364-A2E3-3D20-76E0-C403FCB77B9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승하차총승객수와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출퇴근 시간대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승하차총승객수는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관련이 있다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939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True</a:t>
            </a:r>
            <a:endParaRPr lang="ko-KR" altLang="en-US" sz="3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9">
            <a:extLst>
              <a:ext uri="{FF2B5EF4-FFF2-40B4-BE49-F238E27FC236}">
                <a16:creationId xmlns:a16="http://schemas.microsoft.com/office/drawing/2014/main" id="{59D781DA-B59E-82CE-9037-50B714B8C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58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DE4C7-50C8-CAEA-015C-1BC98FAF3BBC}"/>
              </a:ext>
            </a:extLst>
          </p:cNvPr>
          <p:cNvSpPr txBox="1"/>
          <p:nvPr/>
        </p:nvSpPr>
        <p:spPr>
          <a:xfrm>
            <a:off x="42862" y="3092418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H0: </a:t>
            </a:r>
            <a:r>
              <a:rPr lang="ko-KR" altLang="en-US" sz="3000" b="1" dirty="0" err="1"/>
              <a:t>승하차총승객수와</a:t>
            </a:r>
            <a:r>
              <a:rPr lang="ko-KR" altLang="en-US" sz="3000" b="1" dirty="0"/>
              <a:t> 출퇴근 시간대 </a:t>
            </a:r>
            <a:r>
              <a:rPr lang="ko-KR" altLang="en-US" sz="3000" b="1" dirty="0" err="1"/>
              <a:t>승하차총승객수는</a:t>
            </a:r>
            <a:r>
              <a:rPr lang="ko-KR" altLang="en-US" sz="3000" b="1" dirty="0"/>
              <a:t> </a:t>
            </a:r>
            <a:r>
              <a:rPr lang="ko-KR" altLang="en-US" sz="3000" b="1" dirty="0">
                <a:solidFill>
                  <a:srgbClr val="FF0000"/>
                </a:solidFill>
              </a:rPr>
              <a:t>관련이 없다</a:t>
            </a:r>
            <a:r>
              <a:rPr lang="en-US" altLang="ko-KR" sz="3000" b="1" dirty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sz="3000" b="1" dirty="0"/>
          </a:p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H1: </a:t>
            </a:r>
            <a:r>
              <a:rPr lang="ko-KR" altLang="en-US" sz="3000" b="1" dirty="0" err="1"/>
              <a:t>승하차총승객수와</a:t>
            </a:r>
            <a:r>
              <a:rPr lang="ko-KR" altLang="en-US" sz="3000" b="1" dirty="0"/>
              <a:t> 출퇴근 시간대 </a:t>
            </a:r>
            <a:r>
              <a:rPr lang="ko-KR" altLang="en-US" sz="3000" b="1" dirty="0" err="1"/>
              <a:t>승하차총승객수는</a:t>
            </a:r>
            <a:r>
              <a:rPr lang="ko-KR" altLang="en-US" sz="3000" b="1" dirty="0"/>
              <a:t> </a:t>
            </a:r>
            <a:r>
              <a:rPr lang="ko-KR" altLang="en-US" sz="3000" b="1" dirty="0">
                <a:solidFill>
                  <a:srgbClr val="FF0000"/>
                </a:solidFill>
              </a:rPr>
              <a:t>관련이 있다</a:t>
            </a:r>
            <a:r>
              <a:rPr lang="en-US" altLang="ko-KR" sz="3000" b="1" dirty="0">
                <a:solidFill>
                  <a:srgbClr val="FF0000"/>
                </a:solidFill>
              </a:rPr>
              <a:t>.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127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2364-A2E3-3D20-76E0-C403FCB77B9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승하차총승객수와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출퇴근 시간대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승하차총승객수는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관련이 있다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939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True</a:t>
            </a:r>
            <a:endParaRPr lang="ko-KR" altLang="en-US" sz="3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슬라이드 번호 개체 틀 9">
            <a:extLst>
              <a:ext uri="{FF2B5EF4-FFF2-40B4-BE49-F238E27FC236}">
                <a16:creationId xmlns:a16="http://schemas.microsoft.com/office/drawing/2014/main" id="{59D781DA-B59E-82CE-9037-50B714B8C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59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9EB10D-E270-8D0A-4DCB-0CDBD1F0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4" y="2507094"/>
            <a:ext cx="11474532" cy="22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85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60BF6BD-293D-8F26-ACD1-C0C4D8B3647A}"/>
              </a:ext>
            </a:extLst>
          </p:cNvPr>
          <p:cNvGrpSpPr/>
          <p:nvPr/>
        </p:nvGrpSpPr>
        <p:grpSpPr>
          <a:xfrm>
            <a:off x="6040438" y="1217169"/>
            <a:ext cx="5486400" cy="1122164"/>
            <a:chOff x="654050" y="1500188"/>
            <a:chExt cx="10883900" cy="2320925"/>
          </a:xfrm>
        </p:grpSpPr>
        <p:pic>
          <p:nvPicPr>
            <p:cNvPr id="10244" name="그림 2">
              <a:extLst>
                <a:ext uri="{FF2B5EF4-FFF2-40B4-BE49-F238E27FC236}">
                  <a16:creationId xmlns:a16="http://schemas.microsoft.com/office/drawing/2014/main" id="{7D233F1B-9EA1-94B9-DC66-61787B8EC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" y="1500188"/>
              <a:ext cx="10883900" cy="232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10AB2F8-1AB4-5030-BEF1-58225C797180}"/>
                </a:ext>
              </a:extLst>
            </p:cNvPr>
            <p:cNvSpPr/>
            <p:nvPr/>
          </p:nvSpPr>
          <p:spPr>
            <a:xfrm>
              <a:off x="3990975" y="2039938"/>
              <a:ext cx="1436688" cy="16843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35C995-D092-4436-6F0C-83C743EEE62C}"/>
              </a:ext>
            </a:extLst>
          </p:cNvPr>
          <p:cNvGrpSpPr/>
          <p:nvPr/>
        </p:nvGrpSpPr>
        <p:grpSpPr>
          <a:xfrm>
            <a:off x="519116" y="2472527"/>
            <a:ext cx="8576019" cy="1655466"/>
            <a:chOff x="816459" y="3191649"/>
            <a:chExt cx="10358437" cy="187530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0E3315-8C59-B56C-90B6-EC9769859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459" y="3191649"/>
              <a:ext cx="10358437" cy="1875307"/>
              <a:chOff x="995363" y="4305465"/>
              <a:chExt cx="10358438" cy="1874531"/>
            </a:xfrm>
          </p:grpSpPr>
          <p:pic>
            <p:nvPicPr>
              <p:cNvPr id="10248" name="그림 9">
                <a:extLst>
                  <a:ext uri="{FF2B5EF4-FFF2-40B4-BE49-F238E27FC236}">
                    <a16:creationId xmlns:a16="http://schemas.microsoft.com/office/drawing/2014/main" id="{242D37DB-9F23-D415-6D7E-EFFBCD8FE3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8" r="9882"/>
              <a:stretch>
                <a:fillRect/>
              </a:stretch>
            </p:blipFill>
            <p:spPr bwMode="auto">
              <a:xfrm>
                <a:off x="995363" y="4909338"/>
                <a:ext cx="10358438" cy="12706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49" name="TextBox 16">
                <a:extLst>
                  <a:ext uri="{FF2B5EF4-FFF2-40B4-BE49-F238E27FC236}">
                    <a16:creationId xmlns:a16="http://schemas.microsoft.com/office/drawing/2014/main" id="{EFF3A263-48BF-8A6A-9451-74DD435519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4297" y="4305465"/>
                <a:ext cx="1708088" cy="45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&lt; </a:t>
                </a:r>
                <a:r>
                  <a: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수정 전 </a:t>
                </a:r>
                <a:r>
                  <a:rPr lang="en-US" altLang="ko-KR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&gt;</a:t>
                </a:r>
                <a:endPara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6C000B-B764-ACDF-22A0-A1EACF95BE3D}"/>
                </a:ext>
              </a:extLst>
            </p:cNvPr>
            <p:cNvSpPr/>
            <p:nvPr/>
          </p:nvSpPr>
          <p:spPr>
            <a:xfrm>
              <a:off x="10422421" y="3887442"/>
              <a:ext cx="752475" cy="11795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86FD59-18A1-2A48-1A57-A5D608B88061}"/>
              </a:ext>
            </a:extLst>
          </p:cNvPr>
          <p:cNvGrpSpPr/>
          <p:nvPr/>
        </p:nvGrpSpPr>
        <p:grpSpPr>
          <a:xfrm>
            <a:off x="2913063" y="439736"/>
            <a:ext cx="7811499" cy="554038"/>
            <a:chOff x="2913063" y="439736"/>
            <a:chExt cx="7811499" cy="554038"/>
          </a:xfrm>
        </p:grpSpPr>
        <p:pic>
          <p:nvPicPr>
            <p:cNvPr id="3" name="그림 6" descr="그래픽, 카민, 상징, 레드이(가) 표시된 사진&#10;&#10;자동 생성된 설명">
              <a:extLst>
                <a:ext uri="{FF2B5EF4-FFF2-40B4-BE49-F238E27FC236}">
                  <a16:creationId xmlns:a16="http://schemas.microsoft.com/office/drawing/2014/main" id="{591F324D-F1CD-2C9D-266E-5C739ADEF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063" y="497666"/>
              <a:ext cx="525205" cy="438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A57A5260-92CD-076E-D725-FB663CF76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2162" y="439736"/>
              <a:ext cx="7012400" cy="55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숫자별</a:t>
              </a:r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요일 매핑을 변경했다</a:t>
              </a:r>
              <a:r>
                <a:rPr lang="en-US" altLang="ko-KR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AA363C-DEFF-CA3D-69DF-91EDDF634F66}"/>
              </a:ext>
            </a:extLst>
          </p:cNvPr>
          <p:cNvGrpSpPr/>
          <p:nvPr/>
        </p:nvGrpSpPr>
        <p:grpSpPr>
          <a:xfrm>
            <a:off x="3260596" y="4590501"/>
            <a:ext cx="7915532" cy="1535733"/>
            <a:chOff x="995363" y="4265043"/>
            <a:chExt cx="10358437" cy="2043682"/>
          </a:xfrm>
        </p:grpSpPr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AE3C144B-6E8C-F838-A11F-E035148AF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5791" y="4265043"/>
              <a:ext cx="14141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&lt;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 후 </a:t>
              </a:r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&gt;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0" name="그룹 18">
              <a:extLst>
                <a:ext uri="{FF2B5EF4-FFF2-40B4-BE49-F238E27FC236}">
                  <a16:creationId xmlns:a16="http://schemas.microsoft.com/office/drawing/2014/main" id="{B87BA068-4C30-49CC-08E1-535130034D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363" y="4953000"/>
              <a:ext cx="10358437" cy="1355725"/>
              <a:chOff x="2000250" y="5795056"/>
              <a:chExt cx="4724400" cy="623484"/>
            </a:xfrm>
          </p:grpSpPr>
          <p:pic>
            <p:nvPicPr>
              <p:cNvPr id="12" name="그림 19">
                <a:extLst>
                  <a:ext uri="{FF2B5EF4-FFF2-40B4-BE49-F238E27FC236}">
                    <a16:creationId xmlns:a16="http://schemas.microsoft.com/office/drawing/2014/main" id="{9BCF6FF9-4754-3C3C-EB54-73E59D3E99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595" r="11870" b="974"/>
              <a:stretch>
                <a:fillRect/>
              </a:stretch>
            </p:blipFill>
            <p:spPr bwMode="auto">
              <a:xfrm>
                <a:off x="6096000" y="5795056"/>
                <a:ext cx="628650" cy="573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그림 20">
                <a:extLst>
                  <a:ext uri="{FF2B5EF4-FFF2-40B4-BE49-F238E27FC236}">
                    <a16:creationId xmlns:a16="http://schemas.microsoft.com/office/drawing/2014/main" id="{235163F0-F133-4294-0B90-6A6057A1A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1" t="2" r="48396" b="-7651"/>
              <a:stretch>
                <a:fillRect/>
              </a:stretch>
            </p:blipFill>
            <p:spPr bwMode="auto">
              <a:xfrm>
                <a:off x="2000250" y="5795056"/>
                <a:ext cx="4095750" cy="623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011CB07-9433-103E-6186-C4569F30563D}"/>
                </a:ext>
              </a:extLst>
            </p:cNvPr>
            <p:cNvSpPr/>
            <p:nvPr/>
          </p:nvSpPr>
          <p:spPr>
            <a:xfrm>
              <a:off x="10101263" y="5053013"/>
              <a:ext cx="1252537" cy="11477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3630489-44AF-E419-E045-B24FAB48A8BE}"/>
              </a:ext>
            </a:extLst>
          </p:cNvPr>
          <p:cNvSpPr/>
          <p:nvPr/>
        </p:nvSpPr>
        <p:spPr>
          <a:xfrm>
            <a:off x="1458837" y="5385365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9">
            <a:extLst>
              <a:ext uri="{FF2B5EF4-FFF2-40B4-BE49-F238E27FC236}">
                <a16:creationId xmlns:a16="http://schemas.microsoft.com/office/drawing/2014/main" id="{EE03A561-BE71-EC7D-95A4-9317B1CD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6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2364-A2E3-3D20-76E0-C403FCB77B9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승하차총승객수와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출퇴근 시간대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승하차총승객수는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관련이 있다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939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True</a:t>
            </a:r>
            <a:endParaRPr lang="ko-KR" altLang="en-US" sz="3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3CD002-B452-C3C7-192A-65F3A352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2305909"/>
            <a:ext cx="12192000" cy="2845007"/>
          </a:xfrm>
          <a:prstGeom prst="rect">
            <a:avLst/>
          </a:prstGeom>
        </p:spPr>
      </p:pic>
      <p:sp>
        <p:nvSpPr>
          <p:cNvPr id="17" name="슬라이드 번호 개체 틀 9">
            <a:extLst>
              <a:ext uri="{FF2B5EF4-FFF2-40B4-BE49-F238E27FC236}">
                <a16:creationId xmlns:a16="http://schemas.microsoft.com/office/drawing/2014/main" id="{3877C7ED-79C9-DE9C-3FBB-C632C264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60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851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2364-A2E3-3D20-76E0-C403FCB77B9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승하차총승객수와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출퇴근 시간대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승하차총승객수는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관련이 있다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939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True</a:t>
            </a:r>
            <a:endParaRPr lang="ko-KR" altLang="en-US" sz="3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A34410-86EE-9F44-CB19-5C02EE54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2127146"/>
            <a:ext cx="12192000" cy="2845007"/>
          </a:xfrm>
          <a:prstGeom prst="rect">
            <a:avLst/>
          </a:prstGeom>
        </p:spPr>
      </p:pic>
      <p:sp>
        <p:nvSpPr>
          <p:cNvPr id="16" name="슬라이드 번호 개체 틀 9">
            <a:extLst>
              <a:ext uri="{FF2B5EF4-FFF2-40B4-BE49-F238E27FC236}">
                <a16:creationId xmlns:a16="http://schemas.microsoft.com/office/drawing/2014/main" id="{D91F52F0-3DB0-A0E9-18D2-D041EC1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61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9208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2364-A2E3-3D20-76E0-C403FCB77B9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승하차총승객수와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출퇴근 시간대 </a:t>
            </a:r>
            <a:r>
              <a:rPr lang="ko-KR" altLang="en-US" sz="1600" b="1" dirty="0" err="1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승하차총승객수는</a:t>
            </a:r>
            <a:r>
              <a:rPr lang="ko-KR" altLang="en-US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관련이 있다</a:t>
            </a:r>
            <a:r>
              <a:rPr lang="en-US" altLang="ko-KR" sz="1600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939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True</a:t>
            </a:r>
            <a:endParaRPr lang="ko-KR" altLang="en-US" sz="3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B27576-68B6-5AB0-222B-330F66E9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8523"/>
            <a:ext cx="12192000" cy="2814954"/>
          </a:xfrm>
          <a:prstGeom prst="rect">
            <a:avLst/>
          </a:prstGeom>
        </p:spPr>
      </p:pic>
      <p:sp>
        <p:nvSpPr>
          <p:cNvPr id="17" name="슬라이드 번호 개체 틀 9">
            <a:extLst>
              <a:ext uri="{FF2B5EF4-FFF2-40B4-BE49-F238E27FC236}">
                <a16:creationId xmlns:a16="http://schemas.microsoft.com/office/drawing/2014/main" id="{3BF83E15-2C0C-AE0F-4425-5C57D3D1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62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073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2364-A2E3-3D20-76E0-C403FCB77B9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가설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승하차총승객수와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출퇴근 시간대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승하차총승객수는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관련이 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939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True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315AF8-A404-3DC1-C350-D3DB78A9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40" y="2279927"/>
            <a:ext cx="6010275" cy="4371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6A610-13DA-70EB-A6C2-7D55AC12CB9D}"/>
              </a:ext>
            </a:extLst>
          </p:cNvPr>
          <p:cNvSpPr txBox="1"/>
          <p:nvPr/>
        </p:nvSpPr>
        <p:spPr>
          <a:xfrm>
            <a:off x="6889721" y="2901708"/>
            <a:ext cx="487403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상관관계 통계량이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0.9514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𝜶 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유의수준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)=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𝟎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𝟎𝟓</a:t>
            </a: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p-value &lt; 0.05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이므로 </a:t>
            </a: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귀무가설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기각</a:t>
            </a: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슬라이드 번호 개체 틀 9">
            <a:extLst>
              <a:ext uri="{FF2B5EF4-FFF2-40B4-BE49-F238E27FC236}">
                <a16:creationId xmlns:a16="http://schemas.microsoft.com/office/drawing/2014/main" id="{2F95185C-5404-B890-EC77-DE6DC65E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C1668C64-46F2-09C3-FF70-637442750A6E}"/>
              </a:ext>
            </a:extLst>
          </p:cNvPr>
          <p:cNvSpPr/>
          <p:nvPr/>
        </p:nvSpPr>
        <p:spPr>
          <a:xfrm>
            <a:off x="9065101" y="3428771"/>
            <a:ext cx="480754" cy="45832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F1F81DD-D7E8-D3E2-DF13-64122407508D}"/>
              </a:ext>
            </a:extLst>
          </p:cNvPr>
          <p:cNvSpPr/>
          <p:nvPr/>
        </p:nvSpPr>
        <p:spPr>
          <a:xfrm>
            <a:off x="9065101" y="4537869"/>
            <a:ext cx="480754" cy="45832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4D06F-5AA7-3EB1-6957-AF6A4E6C5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39" y="1066800"/>
            <a:ext cx="10333239" cy="6078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0483B7-A1F1-9A37-DD77-0E9D16C5D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39" y="1674638"/>
            <a:ext cx="9265235" cy="5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539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2364-A2E3-3D20-76E0-C403FCB77B9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가설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승하차총승객수와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출퇴근 시간대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승하차총승객수는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관련이 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TextBox 8">
            <a:extLst>
              <a:ext uri="{FF2B5EF4-FFF2-40B4-BE49-F238E27FC236}">
                <a16:creationId xmlns:a16="http://schemas.microsoft.com/office/drawing/2014/main" id="{1CABDF12-3290-C7CB-769B-01187C2AB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107950"/>
            <a:ext cx="939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True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315AF8-A404-3DC1-C350-D3DB78A9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40" y="2279927"/>
            <a:ext cx="6010275" cy="4371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6A610-13DA-70EB-A6C2-7D55AC12CB9D}"/>
              </a:ext>
            </a:extLst>
          </p:cNvPr>
          <p:cNvSpPr txBox="1"/>
          <p:nvPr/>
        </p:nvSpPr>
        <p:spPr>
          <a:xfrm>
            <a:off x="6866755" y="2290951"/>
            <a:ext cx="48740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대립가설</a:t>
            </a: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승하차총승객수와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출퇴근 시간대 이용객수의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상관관계가 있다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슬라이드 번호 개체 틀 9">
            <a:extLst>
              <a:ext uri="{FF2B5EF4-FFF2-40B4-BE49-F238E27FC236}">
                <a16:creationId xmlns:a16="http://schemas.microsoft.com/office/drawing/2014/main" id="{2F95185C-5404-B890-EC77-DE6DC65E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3C1C84B-FE1D-347B-2CAC-F289209D1721}"/>
              </a:ext>
            </a:extLst>
          </p:cNvPr>
          <p:cNvSpPr/>
          <p:nvPr/>
        </p:nvSpPr>
        <p:spPr>
          <a:xfrm>
            <a:off x="9040431" y="3851726"/>
            <a:ext cx="526686" cy="51541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19936-7065-CEAD-15C1-F186A4E4504F}"/>
              </a:ext>
            </a:extLst>
          </p:cNvPr>
          <p:cNvSpPr txBox="1"/>
          <p:nvPr/>
        </p:nvSpPr>
        <p:spPr>
          <a:xfrm>
            <a:off x="6618031" y="4401080"/>
            <a:ext cx="53022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상관관계</a:t>
            </a: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0</a:t>
            </a:r>
            <a:r>
              <a:rPr lang="en-US" altLang="ko-KR" sz="2300" b="1" dirty="0"/>
              <a:t>.80 &lt; 0.95 &lt; 1.0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‘very strong’ </a:t>
            </a:r>
            <a:endParaRPr kumimoji="0" lang="ko-KR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61740-E55E-195B-13EE-8AFFDFE2A6B9}"/>
              </a:ext>
            </a:extLst>
          </p:cNvPr>
          <p:cNvSpPr txBox="1"/>
          <p:nvPr/>
        </p:nvSpPr>
        <p:spPr>
          <a:xfrm>
            <a:off x="6667178" y="5489451"/>
            <a:ext cx="527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참조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1400" dirty="0">
                <a:solidFill>
                  <a:prstClr val="black"/>
                </a:solidFill>
              </a:rPr>
              <a:t>Evans JD. Straightforward Statistics for the Behavioral Sciences. Brooks/Cole Publishing; Pacific Grove, Calif.: 1996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1DFE56-1B2C-43E0-7907-1679861B0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39" y="1066800"/>
            <a:ext cx="10333239" cy="6078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8D3343-8538-E92C-A258-CEC70B579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39" y="1674638"/>
            <a:ext cx="9265235" cy="5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39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F942D8C-2C68-4AD9-A64E-44BE579AABC6}"/>
              </a:ext>
            </a:extLst>
          </p:cNvPr>
          <p:cNvCxnSpPr>
            <a:cxnSpLocks/>
          </p:cNvCxnSpPr>
          <p:nvPr/>
        </p:nvCxnSpPr>
        <p:spPr>
          <a:xfrm>
            <a:off x="0" y="691356"/>
            <a:ext cx="12192000" cy="0"/>
          </a:xfrm>
          <a:prstGeom prst="line">
            <a:avLst/>
          </a:prstGeom>
          <a:ln w="114300">
            <a:gradFill flip="none" rotWithShape="1">
              <a:gsLst>
                <a:gs pos="67000">
                  <a:schemeClr val="accent1">
                    <a:alpha val="0"/>
                    <a:lumMod val="19000"/>
                    <a:lumOff val="81000"/>
                  </a:schemeClr>
                </a:gs>
                <a:gs pos="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425D0E-BEA9-63DD-C52E-11D0BBE4E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54263"/>
            <a:ext cx="12192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0" b="1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OUTRO</a:t>
            </a:r>
            <a:endParaRPr kumimoji="0" lang="ko-KR" altLang="en-US" sz="10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C640850-6FAA-8642-C617-AF4E16A8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7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2364-A2E3-3D20-76E0-C403FCB77B9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자료</a:t>
            </a:r>
            <a:endParaRPr lang="ko-KR" altLang="en-US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슬라이드 번호 개체 틀 9">
            <a:extLst>
              <a:ext uri="{FF2B5EF4-FFF2-40B4-BE49-F238E27FC236}">
                <a16:creationId xmlns:a16="http://schemas.microsoft.com/office/drawing/2014/main" id="{2F95185C-5404-B890-EC77-DE6DC65E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66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463A46-6DCB-BE7B-6B1A-6E8D925D16B2}"/>
              </a:ext>
            </a:extLst>
          </p:cNvPr>
          <p:cNvSpPr/>
          <p:nvPr/>
        </p:nvSpPr>
        <p:spPr>
          <a:xfrm>
            <a:off x="235974" y="3073175"/>
            <a:ext cx="11887200" cy="1709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285750" lvl="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김은향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[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 민생안정대책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고속도로 통행료 ‘공짜’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…KTX </a:t>
            </a:r>
            <a:r>
              <a:rPr lang="ko-KR" altLang="en-US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역귀성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30~40%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할인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동아일보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2019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https://www.donga.com/news/article/all/20190122/93808646/2</a:t>
            </a:r>
            <a:endParaRPr lang="en-US" altLang="ko-KR" sz="1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습도데이터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 </a:t>
            </a:r>
            <a:r>
              <a:rPr lang="ko-KR" altLang="en-US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https://data.kma.go.kr/data/grnd/selectAsosRltmList.do?pgmNo=36</a:t>
            </a:r>
            <a:endParaRPr lang="en-US" altLang="ko-KR" sz="1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기온데이터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기상청 </a:t>
            </a:r>
            <a:r>
              <a:rPr lang="ko-KR" altLang="en-US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기상자료개방포털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https://data.kma.go.kr/data/grnd/selectAsosRltmList.do?pgmNo=36</a:t>
            </a:r>
            <a:endParaRPr lang="en-US" altLang="ko-KR" sz="1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" altLang="ko-KR" sz="1600" b="1" dirty="0">
                <a:solidFill>
                  <a:schemeClr val="tx1"/>
                </a:solidFill>
              </a:rPr>
              <a:t>Thom, E. C. (1959). The Discomfort Index. </a:t>
            </a:r>
            <a:r>
              <a:rPr lang="en" altLang="ko-KR" sz="1600" b="1" i="1" dirty="0">
                <a:solidFill>
                  <a:schemeClr val="tx1"/>
                </a:solidFill>
              </a:rPr>
              <a:t>Weatherwise</a:t>
            </a:r>
            <a:r>
              <a:rPr lang="en" altLang="ko-KR" sz="1600" b="1" dirty="0">
                <a:solidFill>
                  <a:schemeClr val="tx1"/>
                </a:solidFill>
              </a:rPr>
              <a:t>, </a:t>
            </a:r>
            <a:r>
              <a:rPr lang="en" altLang="ko-KR" sz="1600" b="1" i="1" dirty="0">
                <a:solidFill>
                  <a:schemeClr val="tx1"/>
                </a:solidFill>
              </a:rPr>
              <a:t>12</a:t>
            </a:r>
            <a:r>
              <a:rPr lang="en" altLang="ko-KR" sz="1600" b="1" dirty="0">
                <a:solidFill>
                  <a:schemeClr val="tx1"/>
                </a:solidFill>
              </a:rPr>
              <a:t>(2), 57–61. </a:t>
            </a:r>
            <a:r>
              <a:rPr lang="en" altLang="ko-KR" sz="1600" b="1" dirty="0">
                <a:hlinkClick r:id="rId6"/>
              </a:rPr>
              <a:t>https://doi.org/10.1080/00431672.1959.9926960</a:t>
            </a:r>
            <a:endParaRPr lang="en" altLang="ko-KR" sz="1600" b="1" dirty="0"/>
          </a:p>
          <a:p>
            <a:pPr marL="285750" lvl="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상업지역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토지이용 용어사전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https://terms.naver.com/entry.naver?docId=1827184&amp;cid=42154&amp;categoryId=42154</a:t>
            </a:r>
            <a:endParaRPr lang="en-US" altLang="ko-KR" sz="1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송파구 지역 편집도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 지도 지적 편집도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prstClr val="white"/>
                </a:solidFill>
                <a:hlinkClick r:id="rId8"/>
              </a:rPr>
              <a:t>서울 송파구 </a:t>
            </a:r>
            <a:r>
              <a:rPr lang="en-US" altLang="ko-KR" sz="1600" dirty="0">
                <a:solidFill>
                  <a:prstClr val="white"/>
                </a:solidFill>
                <a:hlinkClick r:id="rId8"/>
              </a:rPr>
              <a:t>- </a:t>
            </a:r>
            <a:r>
              <a:rPr lang="ko-KR" altLang="en-US" sz="1600" dirty="0">
                <a:solidFill>
                  <a:prstClr val="white"/>
                </a:solidFill>
                <a:hlinkClick r:id="rId8"/>
              </a:rPr>
              <a:t>네이버 지도 </a:t>
            </a:r>
            <a:r>
              <a:rPr lang="en-US" altLang="ko-KR" sz="1600" dirty="0">
                <a:solidFill>
                  <a:prstClr val="white"/>
                </a:solidFill>
                <a:hlinkClick r:id="rId8"/>
              </a:rPr>
              <a:t>(naver.com)</a:t>
            </a:r>
            <a:endParaRPr lang="en-US" altLang="ko-KR" sz="1600" dirty="0">
              <a:solidFill>
                <a:prstClr val="white"/>
              </a:solidFill>
            </a:endParaRPr>
          </a:p>
          <a:p>
            <a:pPr marL="285750" lvl="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서울교통공사 </a:t>
            </a:r>
            <a:r>
              <a:rPr lang="ko-KR" altLang="en-US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일별 시간대별 </a:t>
            </a:r>
            <a:r>
              <a:rPr lang="ko-KR" altLang="en-US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</a:t>
            </a:r>
            <a:r>
              <a:rPr lang="ko-KR" altLang="en-US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광장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9"/>
              </a:rPr>
              <a:t>http://data.seoul.go.kr/dataList/OA-12921/F/1/datasetView.do</a:t>
            </a:r>
            <a:endParaRPr lang="en-US" altLang="ko-KR" sz="1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상권분석서비스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</a:t>
            </a:r>
            <a:r>
              <a:rPr lang="ko-KR" altLang="en-US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광장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10"/>
              </a:rPr>
              <a:t>http://data.seoul.go.kr/dataList/OA-22182/S/1/datasetView.do</a:t>
            </a:r>
            <a:endParaRPr lang="en-US" altLang="ko-KR" sz="1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심야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출퇴근 특정 시간대 집회금지 시도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…“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일률 금지는 위헌적”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한겨레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2023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11"/>
              </a:rPr>
              <a:t>https://www.hani.co.kr/arti/society/society_general/1101881.html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Evans JD. Straightforward Statistics for the Behavioral Sciences. Brooks/Cole Publishing; Pacific Grove, Calif.1996</a:t>
            </a:r>
          </a:p>
          <a:p>
            <a:pPr marL="285750" lvl="0" indent="-2857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안병준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도심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`G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밸리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`…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젊은 벤처들이 몰려온다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매일경제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2019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12"/>
              </a:rPr>
              <a:t>https://www.mk.co.kr/news/business/8845507</a:t>
            </a:r>
            <a:endParaRPr lang="ko-KR" altLang="en-US" sz="15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algn="ctr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ko-KR" altLang="en-US" sz="1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47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5AB6D3-3749-B8F1-0714-BBCF8A4F3ACD}"/>
              </a:ext>
            </a:extLst>
          </p:cNvPr>
          <p:cNvSpPr/>
          <p:nvPr/>
        </p:nvSpPr>
        <p:spPr>
          <a:xfrm>
            <a:off x="-238125" y="-476250"/>
            <a:ext cx="12753975" cy="1219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2364-A2E3-3D20-76E0-C403FCB77B9C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ko-KR" altLang="en-US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990" name="그래픽 6" descr="기차 단색으로 채워진">
            <a:extLst>
              <a:ext uri="{FF2B5EF4-FFF2-40B4-BE49-F238E27FC236}">
                <a16:creationId xmlns:a16="http://schemas.microsoft.com/office/drawing/2014/main" id="{507DA041-3BC0-F918-27B9-19D6832F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413" y="60325"/>
            <a:ext cx="5778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슬라이드 번호 개체 틀 9">
            <a:extLst>
              <a:ext uri="{FF2B5EF4-FFF2-40B4-BE49-F238E27FC236}">
                <a16:creationId xmlns:a16="http://schemas.microsoft.com/office/drawing/2014/main" id="{2F95185C-5404-B890-EC77-DE6DC65E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67</a:t>
            </a:fld>
            <a:r>
              <a:rPr lang="en-US" altLang="ko-KR" dirty="0"/>
              <a:t>/68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3B677-DA10-3E85-2EB9-243B4BBBE676}"/>
              </a:ext>
            </a:extLst>
          </p:cNvPr>
          <p:cNvSpPr txBox="1"/>
          <p:nvPr/>
        </p:nvSpPr>
        <p:spPr>
          <a:xfrm>
            <a:off x="4054415" y="2613392"/>
            <a:ext cx="40831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0" b="1" dirty="0"/>
              <a:t>Q &amp; A</a:t>
            </a:r>
            <a:endParaRPr kumimoji="1"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29147280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F942D8C-2C68-4AD9-A64E-44BE579AABC6}"/>
              </a:ext>
            </a:extLst>
          </p:cNvPr>
          <p:cNvCxnSpPr>
            <a:cxnSpLocks/>
          </p:cNvCxnSpPr>
          <p:nvPr/>
        </p:nvCxnSpPr>
        <p:spPr>
          <a:xfrm>
            <a:off x="0" y="691356"/>
            <a:ext cx="12192000" cy="0"/>
          </a:xfrm>
          <a:prstGeom prst="line">
            <a:avLst/>
          </a:prstGeom>
          <a:ln w="114300">
            <a:gradFill flip="none" rotWithShape="1">
              <a:gsLst>
                <a:gs pos="67000">
                  <a:schemeClr val="accent1">
                    <a:alpha val="0"/>
                    <a:lumMod val="19000"/>
                    <a:lumOff val="81000"/>
                  </a:schemeClr>
                </a:gs>
                <a:gs pos="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425D0E-BEA9-63DD-C52E-11D0BBE4E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54263"/>
            <a:ext cx="12192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</a:t>
            </a:r>
            <a:endParaRPr lang="ko-KR" altLang="en-US" sz="10000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88BBA8-4A9F-3876-5D5F-AB3D766534C1}"/>
              </a:ext>
            </a:extLst>
          </p:cNvPr>
          <p:cNvSpPr/>
          <p:nvPr/>
        </p:nvSpPr>
        <p:spPr>
          <a:xfrm>
            <a:off x="0" y="12700"/>
            <a:ext cx="121920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 이용승객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EDA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CEF0D3-BF79-8CD2-6447-2903F743A413}"/>
              </a:ext>
            </a:extLst>
          </p:cNvPr>
          <p:cNvSpPr/>
          <p:nvPr/>
        </p:nvSpPr>
        <p:spPr>
          <a:xfrm>
            <a:off x="0" y="4206875"/>
            <a:ext cx="12192000" cy="1709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이창민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맹의현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이예니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이준석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진영인</a:t>
            </a: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황유성</a:t>
            </a: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5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BETAGO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C640850-6FAA-8642-C617-AF4E16A8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>
                <a:solidFill>
                  <a:schemeClr val="bg1"/>
                </a:solidFill>
              </a:rPr>
              <a:pPr algn="r">
                <a:defRPr/>
              </a:pPr>
              <a:t>68</a:t>
            </a:fld>
            <a:r>
              <a:rPr lang="en-US" altLang="ko-KR" dirty="0">
                <a:solidFill>
                  <a:schemeClr val="bg1"/>
                </a:solidFill>
              </a:rPr>
              <a:t>/53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 descr="그래픽, 카민, 상징, 레드이(가) 표시된 사진&#10;&#10;자동 생성된 설명">
            <a:extLst>
              <a:ext uri="{FF2B5EF4-FFF2-40B4-BE49-F238E27FC236}">
                <a16:creationId xmlns:a16="http://schemas.microsoft.com/office/drawing/2014/main" id="{07BC1190-DFB3-D4DD-659C-76121263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28" y="497666"/>
            <a:ext cx="525205" cy="43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FF8B92A-36CF-AB22-0302-204DA7D5A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572" y="495301"/>
            <a:ext cx="70124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승하차총승객수를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sum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구했다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88C37B-8529-247D-C552-9A11EF6D4A9E}"/>
              </a:ext>
            </a:extLst>
          </p:cNvPr>
          <p:cNvGrpSpPr/>
          <p:nvPr/>
        </p:nvGrpSpPr>
        <p:grpSpPr>
          <a:xfrm>
            <a:off x="1623554" y="1627533"/>
            <a:ext cx="9102213" cy="4150623"/>
            <a:chOff x="1149760" y="2627402"/>
            <a:chExt cx="8061307" cy="344050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A5EEB2A-2B1B-6933-7107-71047695E9FD}"/>
                </a:ext>
              </a:extLst>
            </p:cNvPr>
            <p:cNvGrpSpPr/>
            <p:nvPr/>
          </p:nvGrpSpPr>
          <p:grpSpPr>
            <a:xfrm>
              <a:off x="1215369" y="2627402"/>
              <a:ext cx="7643497" cy="1841063"/>
              <a:chOff x="725356" y="2377142"/>
              <a:chExt cx="10504621" cy="350154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4763808-2E58-EDA5-5E05-43D3273A9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356" y="2377142"/>
                <a:ext cx="10504621" cy="350154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CAC5EA2-167C-781B-1506-0526274BE48A}"/>
                  </a:ext>
                </a:extLst>
              </p:cNvPr>
              <p:cNvSpPr/>
              <p:nvPr/>
            </p:nvSpPr>
            <p:spPr>
              <a:xfrm>
                <a:off x="1704975" y="2377144"/>
                <a:ext cx="2514600" cy="35015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46FE8B4-8B88-AC38-4435-24938E1E812F}"/>
                </a:ext>
              </a:extLst>
            </p:cNvPr>
            <p:cNvGrpSpPr/>
            <p:nvPr/>
          </p:nvGrpSpPr>
          <p:grpSpPr>
            <a:xfrm>
              <a:off x="1149760" y="4493342"/>
              <a:ext cx="8061307" cy="1574569"/>
              <a:chOff x="797248" y="4241178"/>
              <a:chExt cx="11060026" cy="188120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6C9D0D8-F2C9-BAE8-7350-E8C163163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248" y="5146497"/>
                <a:ext cx="11060026" cy="97588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4476D11-2D7A-6425-CFD7-43EA77512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248" y="4241178"/>
                <a:ext cx="10846901" cy="919799"/>
              </a:xfrm>
              <a:prstGeom prst="rect">
                <a:avLst/>
              </a:prstGeom>
            </p:spPr>
          </p:pic>
        </p:grpSp>
      </p:grpSp>
      <p:sp>
        <p:nvSpPr>
          <p:cNvPr id="19" name="슬라이드 번호 개체 틀 9">
            <a:extLst>
              <a:ext uri="{FF2B5EF4-FFF2-40B4-BE49-F238E27FC236}">
                <a16:creationId xmlns:a16="http://schemas.microsoft.com/office/drawing/2014/main" id="{EEB3E5E1-DD0D-BBB3-2FED-B2D3F35A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7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73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 descr="그래픽, 카민, 상징, 레드이(가) 표시된 사진&#10;&#10;자동 생성된 설명">
            <a:extLst>
              <a:ext uri="{FF2B5EF4-FFF2-40B4-BE49-F238E27FC236}">
                <a16:creationId xmlns:a16="http://schemas.microsoft.com/office/drawing/2014/main" id="{07BC1190-DFB3-D4DD-659C-76121263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636" y="497666"/>
            <a:ext cx="525205" cy="43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CA11FCF8-C143-09FC-44E5-6B9CE1021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164" y="469233"/>
            <a:ext cx="70124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하차승객수가 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행을 제거하지 않았다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661555-B9FF-58B7-1BDD-9DE9CEE56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7"/>
          <a:stretch/>
        </p:blipFill>
        <p:spPr>
          <a:xfrm>
            <a:off x="2472524" y="1114769"/>
            <a:ext cx="6731132" cy="56067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3657B9-0A03-33F6-98E4-45294FEC0817}"/>
              </a:ext>
            </a:extLst>
          </p:cNvPr>
          <p:cNvSpPr/>
          <p:nvPr/>
        </p:nvSpPr>
        <p:spPr>
          <a:xfrm>
            <a:off x="6872748" y="1337187"/>
            <a:ext cx="1150375" cy="4837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9">
            <a:extLst>
              <a:ext uri="{FF2B5EF4-FFF2-40B4-BE49-F238E27FC236}">
                <a16:creationId xmlns:a16="http://schemas.microsoft.com/office/drawing/2014/main" id="{5BF6A64E-A27D-D86F-BB2F-94E131DC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pPr algn="r">
              <a:defRPr/>
            </a:pPr>
            <a:fld id="{20B9CE7F-1B64-481A-9CD1-708012A0C454}" type="slidenum">
              <a:rPr lang="ko-KR" altLang="en-US" smtClean="0"/>
              <a:pPr algn="r">
                <a:defRPr/>
              </a:pPr>
              <a:t>8</a:t>
            </a:fld>
            <a:r>
              <a:rPr lang="en-US" altLang="ko-KR" dirty="0"/>
              <a:t>/68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40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F942D8C-2C68-4AD9-A64E-44BE579AABC6}"/>
              </a:ext>
            </a:extLst>
          </p:cNvPr>
          <p:cNvCxnSpPr>
            <a:cxnSpLocks/>
          </p:cNvCxnSpPr>
          <p:nvPr/>
        </p:nvCxnSpPr>
        <p:spPr>
          <a:xfrm>
            <a:off x="0" y="691356"/>
            <a:ext cx="12192000" cy="0"/>
          </a:xfrm>
          <a:prstGeom prst="line">
            <a:avLst/>
          </a:prstGeom>
          <a:ln w="114300">
            <a:gradFill flip="none" rotWithShape="1">
              <a:gsLst>
                <a:gs pos="67000">
                  <a:schemeClr val="accent1">
                    <a:alpha val="0"/>
                    <a:lumMod val="19000"/>
                    <a:lumOff val="81000"/>
                  </a:schemeClr>
                </a:gs>
                <a:gs pos="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425D0E-BEA9-63DD-C52E-11D0BBE4E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54263"/>
            <a:ext cx="12192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BODY</a:t>
            </a:r>
            <a:endParaRPr kumimoji="0" lang="ko-KR" altLang="en-US" sz="10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C640850-6FAA-8642-C617-AF4E16A8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B9CE7F-1B64-481A-9CD1-708012A0C454}" type="slidenum">
              <a:rPr kumimoji="0" lang="ko-KR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/68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2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12721</TotalTime>
  <Words>2276</Words>
  <Application>Microsoft Office PowerPoint</Application>
  <PresentationFormat>와이드스크린</PresentationFormat>
  <Paragraphs>339</Paragraphs>
  <Slides>68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Dotum</vt:lpstr>
      <vt:lpstr>Arial</vt:lpstr>
      <vt:lpstr>나눔고딕</vt:lpstr>
      <vt:lpstr>Abadi</vt:lpstr>
      <vt:lpstr>나눔고딕 ExtraBold</vt:lpstr>
      <vt:lpstr>맑은 고딕</vt:lpstr>
      <vt:lpstr>Office 테마</vt:lpstr>
      <vt:lpstr>지하철 이용승객  EDA 프로젝트</vt:lpstr>
      <vt:lpstr>PowerPoint 프레젠테이션</vt:lpstr>
      <vt:lpstr>PowerPoint 프레젠테이션</vt:lpstr>
      <vt:lpstr>Executive Summary       </vt:lpstr>
      <vt:lpstr>Data Wrangling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잠깐!      EDA 과정이 하나의 인사이트를 속삭인다</vt:lpstr>
      <vt:lpstr>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지하철 이용승객  EDA 프로젝트</dc:title>
  <dc:creator>예니 이</dc:creator>
  <cp:lastModifiedBy>맹의현</cp:lastModifiedBy>
  <cp:revision>96</cp:revision>
  <dcterms:created xsi:type="dcterms:W3CDTF">2024-04-01T06:13:24Z</dcterms:created>
  <dcterms:modified xsi:type="dcterms:W3CDTF">2024-04-26T02:05:53Z</dcterms:modified>
</cp:coreProperties>
</file>